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39"/>
  </p:notesMasterIdLst>
  <p:handoutMasterIdLst>
    <p:handoutMasterId r:id="rId40"/>
  </p:handoutMasterIdLst>
  <p:sldIdLst>
    <p:sldId id="294" r:id="rId5"/>
    <p:sldId id="295" r:id="rId6"/>
    <p:sldId id="296" r:id="rId7"/>
    <p:sldId id="297" r:id="rId8"/>
    <p:sldId id="298" r:id="rId9"/>
    <p:sldId id="299" r:id="rId10"/>
    <p:sldId id="300" r:id="rId11"/>
    <p:sldId id="301" r:id="rId12"/>
    <p:sldId id="302" r:id="rId13"/>
    <p:sldId id="315" r:id="rId14"/>
    <p:sldId id="312" r:id="rId15"/>
    <p:sldId id="304" r:id="rId16"/>
    <p:sldId id="305" r:id="rId17"/>
    <p:sldId id="316" r:id="rId18"/>
    <p:sldId id="306" r:id="rId19"/>
    <p:sldId id="307" r:id="rId20"/>
    <p:sldId id="308" r:id="rId21"/>
    <p:sldId id="317" r:id="rId22"/>
    <p:sldId id="309" r:id="rId23"/>
    <p:sldId id="310" r:id="rId24"/>
    <p:sldId id="311" r:id="rId25"/>
    <p:sldId id="318" r:id="rId26"/>
    <p:sldId id="313" r:id="rId27"/>
    <p:sldId id="314" r:id="rId28"/>
    <p:sldId id="319" r:id="rId29"/>
    <p:sldId id="320" r:id="rId30"/>
    <p:sldId id="321" r:id="rId31"/>
    <p:sldId id="322" r:id="rId32"/>
    <p:sldId id="323" r:id="rId33"/>
    <p:sldId id="324" r:id="rId34"/>
    <p:sldId id="325" r:id="rId35"/>
    <p:sldId id="326" r:id="rId36"/>
    <p:sldId id="327" r:id="rId37"/>
    <p:sldId id="328" r:id="rId3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A37D80-6434-44D0-A028-1B22A696006F}">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09" autoAdjust="0"/>
  </p:normalViewPr>
  <p:slideViewPr>
    <p:cSldViewPr snapToGrid="0" snapToObjects="1">
      <p:cViewPr varScale="1">
        <p:scale>
          <a:sx n="72" d="100"/>
          <a:sy n="72" d="100"/>
        </p:scale>
        <p:origin x="660" y="66"/>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4" d="100"/>
          <a:sy n="24" d="100"/>
        </p:scale>
        <p:origin x="3475" y="125"/>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D9D42D35-0463-4920-BEF7-2B88080E67A2}" type="datetimeFigureOut">
              <a:rPr lang="en-US" smtClean="0"/>
              <a:t>01-Oct-23</a:t>
            </a:fld>
            <a:endParaRPr lang="en-US"/>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600201"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3403092" y="69574"/>
            <a:ext cx="5385816" cy="3139970"/>
          </a:xfrm>
        </p:spPr>
        <p:txBody>
          <a:bodyPr tIns="0" anchor="b" anchorCtr="0">
            <a:noAutofit/>
          </a:bodyPr>
          <a:lstStyle>
            <a:lvl1pPr algn="ctr">
              <a:defRPr sz="4400"/>
            </a:lvl1pPr>
          </a:lstStyle>
          <a:p>
            <a:r>
              <a:rPr lang="en-US" dirty="0"/>
              <a:t>Click to add title</a:t>
            </a:r>
          </a:p>
        </p:txBody>
      </p:sp>
      <p:sp>
        <p:nvSpPr>
          <p:cNvPr id="3" name="Subtitle 2"/>
          <p:cNvSpPr>
            <a:spLocks noGrp="1"/>
          </p:cNvSpPr>
          <p:nvPr>
            <p:ph type="subTitle" idx="1" hasCustomPrompt="1"/>
          </p:nvPr>
        </p:nvSpPr>
        <p:spPr>
          <a:xfrm>
            <a:off x="4349496" y="3255267"/>
            <a:ext cx="3493008" cy="1644724"/>
          </a:xfrm>
        </p:spPr>
        <p:txBody>
          <a:bodyPr lIns="0" tIns="0" rIns="0" bIns="0" anchor="ctr" anchorCtr="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01702"/>
            <a:ext cx="10671048" cy="1444351"/>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7" name="Oval 6">
            <a:extLst>
              <a:ext uri="{FF2B5EF4-FFF2-40B4-BE49-F238E27FC236}">
                <a16:creationId xmlns:a16="http://schemas.microsoft.com/office/drawing/2014/main" id="{5C32B254-F115-AAF3-09C2-B631F5CDC4C7}"/>
              </a:ext>
              <a:ext uri="{C183D7F6-B498-43B3-948B-1728B52AA6E4}">
                <adec:decorative xmlns:adec="http://schemas.microsoft.com/office/drawing/2017/decorative" val="1"/>
              </a:ext>
            </a:extLst>
          </p:cNvPr>
          <p:cNvSpPr>
            <a:spLocks noChangeAspect="1"/>
          </p:cNvSpPr>
          <p:nvPr userDrawn="1"/>
        </p:nvSpPr>
        <p:spPr>
          <a:xfrm>
            <a:off x="1329989" y="2370268"/>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hasCustomPrompt="1"/>
          </p:nvPr>
        </p:nvSpPr>
        <p:spPr>
          <a:xfrm>
            <a:off x="1339134"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685338"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6257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46257 w 2011680"/>
              <a:gd name="connsiteY1" fmla="*/ 0 h 2826771"/>
              <a:gd name="connsiteX2" fmla="*/ 1358727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46257 w 2011680"/>
              <a:gd name="connsiteY1" fmla="*/ 0 h 2826771"/>
              <a:gd name="connsiteX2" fmla="*/ 1010112 w 2011680"/>
              <a:gd name="connsiteY2" fmla="*/ 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46257" y="0"/>
                </a:lnTo>
                <a:cubicBezTo>
                  <a:pt x="699597" y="218440"/>
                  <a:pt x="783417" y="292100"/>
                  <a:pt x="1012017" y="335280"/>
                </a:cubicBezTo>
                <a:cubicBezTo>
                  <a:pt x="1289512" y="299720"/>
                  <a:pt x="1340312" y="106045"/>
                  <a:pt x="1358727"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6" name="Rectangle 15">
            <a:extLst>
              <a:ext uri="{FF2B5EF4-FFF2-40B4-BE49-F238E27FC236}">
                <a16:creationId xmlns:a16="http://schemas.microsoft.com/office/drawing/2014/main" id="{B950ED98-B5D1-206C-403F-FA954F9D2CFF}"/>
              </a:ext>
              <a:ext uri="{C183D7F6-B498-43B3-948B-1728B52AA6E4}">
                <adec:decorative xmlns:adec="http://schemas.microsoft.com/office/drawing/2017/decorative" val="1"/>
              </a:ext>
            </a:extLst>
          </p:cNvPr>
          <p:cNvSpPr/>
          <p:nvPr userDrawn="1"/>
        </p:nvSpPr>
        <p:spPr>
          <a:xfrm>
            <a:off x="685338"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731058"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8" name="Oval 7">
            <a:extLst>
              <a:ext uri="{FF2B5EF4-FFF2-40B4-BE49-F238E27FC236}">
                <a16:creationId xmlns:a16="http://schemas.microsoft.com/office/drawing/2014/main" id="{B2485599-A799-0E8C-D368-451B9DE022B2}"/>
              </a:ext>
              <a:ext uri="{C183D7F6-B498-43B3-948B-1728B52AA6E4}">
                <adec:decorative xmlns:adec="http://schemas.microsoft.com/office/drawing/2017/decorative" val="1"/>
              </a:ext>
            </a:extLst>
          </p:cNvPr>
          <p:cNvSpPr>
            <a:spLocks noChangeAspect="1"/>
          </p:cNvSpPr>
          <p:nvPr userDrawn="1"/>
        </p:nvSpPr>
        <p:spPr>
          <a:xfrm>
            <a:off x="3545563"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hasCustomPrompt="1"/>
          </p:nvPr>
        </p:nvSpPr>
        <p:spPr>
          <a:xfrm>
            <a:off x="3554707"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hasCustomPrompt="1"/>
          </p:nvPr>
        </p:nvSpPr>
        <p:spPr>
          <a:xfrm>
            <a:off x="2900910" y="2756536"/>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1362480 w 2011680"/>
              <a:gd name="connsiteY2" fmla="*/ 3048 h 2829819"/>
              <a:gd name="connsiteX3" fmla="*/ 2011680 w 2011680"/>
              <a:gd name="connsiteY3" fmla="*/ 4646 h 2829819"/>
              <a:gd name="connsiteX4" fmla="*/ 2011680 w 2011680"/>
              <a:gd name="connsiteY4" fmla="*/ 2829819 h 2829819"/>
              <a:gd name="connsiteX5" fmla="*/ 0 w 2011680"/>
              <a:gd name="connsiteY5" fmla="*/ 2829819 h 2829819"/>
              <a:gd name="connsiteX6" fmla="*/ 0 w 2011680"/>
              <a:gd name="connsiteY6" fmla="*/ 4646 h 2829819"/>
              <a:gd name="connsiteX0" fmla="*/ 0 w 2011680"/>
              <a:gd name="connsiteY0" fmla="*/ 4646 h 2829819"/>
              <a:gd name="connsiteX1" fmla="*/ 651915 w 2011680"/>
              <a:gd name="connsiteY1" fmla="*/ 1143 h 2829819"/>
              <a:gd name="connsiteX2" fmla="*/ 994434 w 2011680"/>
              <a:gd name="connsiteY2" fmla="*/ 0 h 2829819"/>
              <a:gd name="connsiteX3" fmla="*/ 1362480 w 2011680"/>
              <a:gd name="connsiteY3" fmla="*/ 3048 h 2829819"/>
              <a:gd name="connsiteX4" fmla="*/ 2011680 w 2011680"/>
              <a:gd name="connsiteY4" fmla="*/ 4646 h 2829819"/>
              <a:gd name="connsiteX5" fmla="*/ 2011680 w 2011680"/>
              <a:gd name="connsiteY5" fmla="*/ 2829819 h 2829819"/>
              <a:gd name="connsiteX6" fmla="*/ 0 w 2011680"/>
              <a:gd name="connsiteY6" fmla="*/ 2829819 h 2829819"/>
              <a:gd name="connsiteX7" fmla="*/ 0 w 2011680"/>
              <a:gd name="connsiteY7" fmla="*/ 4646 h 2829819"/>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51915" y="0"/>
                </a:lnTo>
                <a:cubicBezTo>
                  <a:pt x="665123" y="83439"/>
                  <a:pt x="720241" y="317373"/>
                  <a:pt x="1005864" y="336042"/>
                </a:cubicBezTo>
                <a:cubicBezTo>
                  <a:pt x="1248561" y="340868"/>
                  <a:pt x="1359813" y="80899"/>
                  <a:pt x="1362480" y="1905"/>
                </a:cubicBezTo>
                <a:lnTo>
                  <a:pt x="2011680" y="3503"/>
                </a:lnTo>
                <a:lnTo>
                  <a:pt x="2011680" y="2828676"/>
                </a:lnTo>
                <a:lnTo>
                  <a:pt x="0" y="2828676"/>
                </a:lnTo>
                <a:lnTo>
                  <a:pt x="0" y="3503"/>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8" name="Rectangle 17">
            <a:extLst>
              <a:ext uri="{FF2B5EF4-FFF2-40B4-BE49-F238E27FC236}">
                <a16:creationId xmlns:a16="http://schemas.microsoft.com/office/drawing/2014/main" id="{0E8643CE-01D9-3E5E-15F6-20689F775F15}"/>
              </a:ext>
              <a:ext uri="{C183D7F6-B498-43B3-948B-1728B52AA6E4}">
                <adec:decorative xmlns:adec="http://schemas.microsoft.com/office/drawing/2017/decorative" val="1"/>
              </a:ext>
            </a:extLst>
          </p:cNvPr>
          <p:cNvSpPr/>
          <p:nvPr userDrawn="1"/>
        </p:nvSpPr>
        <p:spPr>
          <a:xfrm>
            <a:off x="2900911"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hasCustomPrompt="1"/>
          </p:nvPr>
        </p:nvSpPr>
        <p:spPr>
          <a:xfrm>
            <a:off x="2946630"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9" name="Oval 8">
            <a:extLst>
              <a:ext uri="{FF2B5EF4-FFF2-40B4-BE49-F238E27FC236}">
                <a16:creationId xmlns:a16="http://schemas.microsoft.com/office/drawing/2014/main" id="{944D3449-0EF5-D439-CC36-5C761D35D494}"/>
              </a:ext>
              <a:ext uri="{C183D7F6-B498-43B3-948B-1728B52AA6E4}">
                <adec:decorative xmlns:adec="http://schemas.microsoft.com/office/drawing/2017/decorative" val="1"/>
              </a:ext>
            </a:extLst>
          </p:cNvPr>
          <p:cNvSpPr>
            <a:spLocks noChangeAspect="1"/>
          </p:cNvSpPr>
          <p:nvPr userDrawn="1"/>
        </p:nvSpPr>
        <p:spPr>
          <a:xfrm>
            <a:off x="5761135"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hasCustomPrompt="1"/>
          </p:nvPr>
        </p:nvSpPr>
        <p:spPr>
          <a:xfrm>
            <a:off x="5770280"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hasCustomPrompt="1"/>
          </p:nvPr>
        </p:nvSpPr>
        <p:spPr>
          <a:xfrm>
            <a:off x="5116484" y="2756535"/>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9951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3503 h 2828676"/>
              <a:gd name="connsiteX1" fmla="*/ 649951 w 2011680"/>
              <a:gd name="connsiteY1" fmla="*/ 1905 h 2828676"/>
              <a:gd name="connsiteX2" fmla="*/ 1358611 w 2011680"/>
              <a:gd name="connsiteY2" fmla="*/ 0 h 2828676"/>
              <a:gd name="connsiteX3" fmla="*/ 2011680 w 2011680"/>
              <a:gd name="connsiteY3" fmla="*/ 3503 h 2828676"/>
              <a:gd name="connsiteX4" fmla="*/ 2011680 w 2011680"/>
              <a:gd name="connsiteY4" fmla="*/ 2828676 h 2828676"/>
              <a:gd name="connsiteX5" fmla="*/ 0 w 2011680"/>
              <a:gd name="connsiteY5" fmla="*/ 2828676 h 2828676"/>
              <a:gd name="connsiteX6" fmla="*/ 0 w 2011680"/>
              <a:gd name="connsiteY6" fmla="*/ 3503 h 2828676"/>
              <a:gd name="connsiteX0" fmla="*/ 0 w 2011680"/>
              <a:gd name="connsiteY0" fmla="*/ 3503 h 2828676"/>
              <a:gd name="connsiteX1" fmla="*/ 649951 w 2011680"/>
              <a:gd name="connsiteY1" fmla="*/ 1905 h 2828676"/>
              <a:gd name="connsiteX2" fmla="*/ 1006186 w 2011680"/>
              <a:gd name="connsiteY2" fmla="*/ 0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49951" y="1905"/>
                </a:lnTo>
                <a:cubicBezTo>
                  <a:pt x="676621" y="123825"/>
                  <a:pt x="743296" y="316230"/>
                  <a:pt x="1009996" y="333375"/>
                </a:cubicBezTo>
                <a:cubicBezTo>
                  <a:pt x="1261456" y="319405"/>
                  <a:pt x="1349086" y="114935"/>
                  <a:pt x="1358611" y="0"/>
                </a:cubicBezTo>
                <a:lnTo>
                  <a:pt x="2011680" y="3503"/>
                </a:lnTo>
                <a:lnTo>
                  <a:pt x="2011680" y="2828676"/>
                </a:lnTo>
                <a:lnTo>
                  <a:pt x="0" y="2828676"/>
                </a:lnTo>
                <a:lnTo>
                  <a:pt x="0" y="3503"/>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0" name="Rectangle 19">
            <a:extLst>
              <a:ext uri="{FF2B5EF4-FFF2-40B4-BE49-F238E27FC236}">
                <a16:creationId xmlns:a16="http://schemas.microsoft.com/office/drawing/2014/main" id="{5AF82DDD-EDEC-7D87-F43A-113C5E4A4FE7}"/>
              </a:ext>
              <a:ext uri="{C183D7F6-B498-43B3-948B-1728B52AA6E4}">
                <adec:decorative xmlns:adec="http://schemas.microsoft.com/office/drawing/2017/decorative" val="1"/>
              </a:ext>
            </a:extLst>
          </p:cNvPr>
          <p:cNvSpPr/>
          <p:nvPr userDrawn="1"/>
        </p:nvSpPr>
        <p:spPr>
          <a:xfrm>
            <a:off x="5116484"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hasCustomPrompt="1"/>
          </p:nvPr>
        </p:nvSpPr>
        <p:spPr>
          <a:xfrm>
            <a:off x="5162204"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0" name="Oval 9">
            <a:extLst>
              <a:ext uri="{FF2B5EF4-FFF2-40B4-BE49-F238E27FC236}">
                <a16:creationId xmlns:a16="http://schemas.microsoft.com/office/drawing/2014/main" id="{476F2D13-53B7-CE37-EA90-449A726B8A73}"/>
              </a:ext>
              <a:ext uri="{C183D7F6-B498-43B3-948B-1728B52AA6E4}">
                <adec:decorative xmlns:adec="http://schemas.microsoft.com/office/drawing/2017/decorative" val="1"/>
              </a:ext>
            </a:extLst>
          </p:cNvPr>
          <p:cNvSpPr>
            <a:spLocks noChangeAspect="1"/>
          </p:cNvSpPr>
          <p:nvPr userDrawn="1"/>
        </p:nvSpPr>
        <p:spPr>
          <a:xfrm>
            <a:off x="7976707"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hasCustomPrompt="1"/>
          </p:nvPr>
        </p:nvSpPr>
        <p:spPr>
          <a:xfrm>
            <a:off x="7985853"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7332057"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51163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51163 w 2011680"/>
              <a:gd name="connsiteY1" fmla="*/ 0 h 2826771"/>
              <a:gd name="connsiteX2" fmla="*/ 1357283 w 2011680"/>
              <a:gd name="connsiteY2" fmla="*/ 254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1163" y="0"/>
                </a:lnTo>
                <a:cubicBezTo>
                  <a:pt x="681643" y="210820"/>
                  <a:pt x="861983" y="330200"/>
                  <a:pt x="1014383" y="330200"/>
                </a:cubicBezTo>
                <a:cubicBezTo>
                  <a:pt x="1164243" y="312420"/>
                  <a:pt x="1331883" y="218440"/>
                  <a:pt x="1357283" y="2540"/>
                </a:cubicBezTo>
                <a:lnTo>
                  <a:pt x="2011680" y="1598"/>
                </a:lnTo>
                <a:lnTo>
                  <a:pt x="2011680" y="2826771"/>
                </a:lnTo>
                <a:lnTo>
                  <a:pt x="0" y="2826771"/>
                </a:lnTo>
                <a:lnTo>
                  <a:pt x="0" y="1598"/>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4" name="Rectangle 23">
            <a:extLst>
              <a:ext uri="{FF2B5EF4-FFF2-40B4-BE49-F238E27FC236}">
                <a16:creationId xmlns:a16="http://schemas.microsoft.com/office/drawing/2014/main" id="{DC0053FE-E44A-CA97-F782-67FC633E722E}"/>
              </a:ext>
              <a:ext uri="{C183D7F6-B498-43B3-948B-1728B52AA6E4}">
                <adec:decorative xmlns:adec="http://schemas.microsoft.com/office/drawing/2017/decorative" val="1"/>
              </a:ext>
            </a:extLst>
          </p:cNvPr>
          <p:cNvSpPr/>
          <p:nvPr userDrawn="1"/>
        </p:nvSpPr>
        <p:spPr>
          <a:xfrm>
            <a:off x="7332057"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7377777"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1" name="Oval 10">
            <a:extLst>
              <a:ext uri="{FF2B5EF4-FFF2-40B4-BE49-F238E27FC236}">
                <a16:creationId xmlns:a16="http://schemas.microsoft.com/office/drawing/2014/main" id="{0288DB6F-1A86-5713-2420-7554D75CB811}"/>
              </a:ext>
              <a:ext uri="{C183D7F6-B498-43B3-948B-1728B52AA6E4}">
                <adec:decorative xmlns:adec="http://schemas.microsoft.com/office/drawing/2017/decorative" val="1"/>
              </a:ext>
            </a:extLst>
          </p:cNvPr>
          <p:cNvSpPr>
            <a:spLocks noChangeAspect="1"/>
          </p:cNvSpPr>
          <p:nvPr userDrawn="1"/>
        </p:nvSpPr>
        <p:spPr>
          <a:xfrm>
            <a:off x="10190018"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hasCustomPrompt="1"/>
          </p:nvPr>
        </p:nvSpPr>
        <p:spPr>
          <a:xfrm>
            <a:off x="10201425"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9547629"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0 h 2825173"/>
              <a:gd name="connsiteX1" fmla="*/ 655551 w 2011680"/>
              <a:gd name="connsiteY1" fmla="*/ 942 h 2825173"/>
              <a:gd name="connsiteX2" fmla="*/ 2011680 w 2011680"/>
              <a:gd name="connsiteY2" fmla="*/ 0 h 2825173"/>
              <a:gd name="connsiteX3" fmla="*/ 2011680 w 2011680"/>
              <a:gd name="connsiteY3" fmla="*/ 2825173 h 2825173"/>
              <a:gd name="connsiteX4" fmla="*/ 0 w 2011680"/>
              <a:gd name="connsiteY4" fmla="*/ 2825173 h 2825173"/>
              <a:gd name="connsiteX5" fmla="*/ 0 w 2011680"/>
              <a:gd name="connsiteY5" fmla="*/ 0 h 2825173"/>
              <a:gd name="connsiteX0" fmla="*/ 0 w 2011680"/>
              <a:gd name="connsiteY0" fmla="*/ 1598 h 2826771"/>
              <a:gd name="connsiteX1" fmla="*/ 655551 w 2011680"/>
              <a:gd name="connsiteY1" fmla="*/ 2540 h 2826771"/>
              <a:gd name="connsiteX2" fmla="*/ 1364211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5551" y="2540"/>
                </a:lnTo>
                <a:cubicBezTo>
                  <a:pt x="686031" y="198120"/>
                  <a:pt x="833351" y="335280"/>
                  <a:pt x="1016231" y="327660"/>
                </a:cubicBezTo>
                <a:cubicBezTo>
                  <a:pt x="1205884" y="340360"/>
                  <a:pt x="1362518" y="137160"/>
                  <a:pt x="1364211"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2" name="Rectangle 21">
            <a:extLst>
              <a:ext uri="{FF2B5EF4-FFF2-40B4-BE49-F238E27FC236}">
                <a16:creationId xmlns:a16="http://schemas.microsoft.com/office/drawing/2014/main" id="{E47E492E-967F-54B7-55B1-08A5E1C3615B}"/>
              </a:ext>
              <a:ext uri="{C183D7F6-B498-43B3-948B-1728B52AA6E4}">
                <adec:decorative xmlns:adec="http://schemas.microsoft.com/office/drawing/2017/decorative" val="1"/>
              </a:ext>
            </a:extLst>
          </p:cNvPr>
          <p:cNvSpPr/>
          <p:nvPr userDrawn="1"/>
        </p:nvSpPr>
        <p:spPr>
          <a:xfrm>
            <a:off x="9547629"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9593349"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 uri="{C183D7F6-B498-43B3-948B-1728B52AA6E4}">
                <adec:decorative xmlns:adec="http://schemas.microsoft.com/office/drawing/2017/decorative" val="1"/>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758952" y="731520"/>
            <a:ext cx="10671048" cy="2126438"/>
          </a:xfrm>
        </p:spPr>
        <p:txBody>
          <a:bodyPr/>
          <a:lstStyle>
            <a:lvl1pPr>
              <a:lnSpc>
                <a:spcPct val="100000"/>
              </a:lnSpc>
              <a:defRPr>
                <a:solidFill>
                  <a:schemeClr val="accent6"/>
                </a:solidFill>
              </a:defRPr>
            </a:lvl1pPr>
          </a:lstStyle>
          <a:p>
            <a:r>
              <a:rPr lang="en-US" dirty="0"/>
              <a:t>Click to add title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cxnSp>
        <p:nvCxnSpPr>
          <p:cNvPr id="42" name="Straight Connector 41">
            <a:extLst>
              <a:ext uri="{FF2B5EF4-FFF2-40B4-BE49-F238E27FC236}">
                <a16:creationId xmlns:a16="http://schemas.microsoft.com/office/drawing/2014/main" id="{E6BE61D7-B0A3-902B-4F58-727982880EF5}"/>
              </a:ext>
              <a:ext uri="{C183D7F6-B498-43B3-948B-1728B52AA6E4}">
                <adec:decorative xmlns:adec="http://schemas.microsoft.com/office/drawing/2017/decorative" val="1"/>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35B4623-C6B7-83B6-05A1-17D69EA8DAB1}"/>
              </a:ext>
              <a:ext uri="{C183D7F6-B498-43B3-948B-1728B52AA6E4}">
                <adec:decorative xmlns:adec="http://schemas.microsoft.com/office/drawing/2017/decorative" val="1"/>
              </a:ext>
            </a:extLst>
          </p:cNvPr>
          <p:cNvSpPr/>
          <p:nvPr userDrawn="1"/>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16B48C-2241-2A09-2A32-FB55BCFD6524}"/>
              </a:ext>
              <a:ext uri="{C183D7F6-B498-43B3-948B-1728B52AA6E4}">
                <adec:decorative xmlns:adec="http://schemas.microsoft.com/office/drawing/2017/decorative" val="1"/>
              </a:ext>
            </a:extLst>
          </p:cNvPr>
          <p:cNvSpPr/>
          <p:nvPr userDrawn="1"/>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DC7B0C-730B-4FE8-3BFD-D787B1950638}"/>
              </a:ext>
              <a:ext uri="{C183D7F6-B498-43B3-948B-1728B52AA6E4}">
                <adec:decorative xmlns:adec="http://schemas.microsoft.com/office/drawing/2017/decorative" val="1"/>
              </a:ext>
            </a:extLst>
          </p:cNvPr>
          <p:cNvSpPr/>
          <p:nvPr userDrawn="1"/>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7B2BF2-C193-18BC-3798-C9611C4182C4}"/>
              </a:ext>
              <a:ext uri="{C183D7F6-B498-43B3-948B-1728B52AA6E4}">
                <adec:decorative xmlns:adec="http://schemas.microsoft.com/office/drawing/2017/decorative" val="1"/>
              </a:ext>
            </a:extLst>
          </p:cNvPr>
          <p:cNvSpPr/>
          <p:nvPr userDrawn="1"/>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8E087E-B71E-C8CE-2C40-B3EACA40D29C}"/>
              </a:ext>
              <a:ext uri="{C183D7F6-B498-43B3-948B-1728B52AA6E4}">
                <adec:decorative xmlns:adec="http://schemas.microsoft.com/office/drawing/2017/decorative" val="1"/>
              </a:ext>
            </a:extLst>
          </p:cNvPr>
          <p:cNvSpPr/>
          <p:nvPr userDrawn="1"/>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hasCustomPrompt="1"/>
          </p:nvPr>
        </p:nvSpPr>
        <p:spPr>
          <a:xfrm>
            <a:off x="685338"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hasCustomPrompt="1"/>
          </p:nvPr>
        </p:nvSpPr>
        <p:spPr>
          <a:xfrm>
            <a:off x="2900911"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hasCustomPrompt="1"/>
          </p:nvPr>
        </p:nvSpPr>
        <p:spPr>
          <a:xfrm>
            <a:off x="5116484"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hasCustomPrompt="1"/>
          </p:nvPr>
        </p:nvSpPr>
        <p:spPr>
          <a:xfrm>
            <a:off x="7332057"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hasCustomPrompt="1"/>
          </p:nvPr>
        </p:nvSpPr>
        <p:spPr>
          <a:xfrm>
            <a:off x="9547629"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3986784" y="701702"/>
            <a:ext cx="7439243" cy="1309978"/>
          </a:xfrm>
        </p:spPr>
        <p:txBody>
          <a:bodyPr>
            <a:noAutofit/>
          </a:bodyPr>
          <a:lstStyle>
            <a:lvl1pPr algn="l">
              <a:lnSpc>
                <a:spcPct val="100000"/>
              </a:lnSpc>
              <a:defRPr/>
            </a:lvl1pPr>
          </a:lstStyle>
          <a:p>
            <a:r>
              <a:rPr lang="en-US" dirty="0"/>
              <a:t>Click to add title</a:t>
            </a:r>
          </a:p>
        </p:txBody>
      </p:sp>
      <p:sp>
        <p:nvSpPr>
          <p:cNvPr id="9" name="Slide Number Placeholder 8"/>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hasCustomPrompt="1"/>
          </p:nvPr>
        </p:nvSpPr>
        <p:spPr>
          <a:xfrm>
            <a:off x="3986784" y="2071314"/>
            <a:ext cx="3813048"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p:cNvSpPr>
            <a:spLocks noGrp="1"/>
          </p:cNvSpPr>
          <p:nvPr>
            <p:ph sz="half" idx="2" hasCustomPrompt="1"/>
          </p:nvPr>
        </p:nvSpPr>
        <p:spPr>
          <a:xfrm>
            <a:off x="3986784" y="2877312"/>
            <a:ext cx="3803992"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7857877" y="2071314"/>
            <a:ext cx="3568150"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p:cNvSpPr>
            <a:spLocks noGrp="1"/>
          </p:cNvSpPr>
          <p:nvPr>
            <p:ph sz="quarter" idx="4" hasCustomPrompt="1"/>
          </p:nvPr>
        </p:nvSpPr>
        <p:spPr>
          <a:xfrm>
            <a:off x="7857877" y="2877312"/>
            <a:ext cx="3568150"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41458"/>
            <a:ext cx="10671048" cy="1459858"/>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hasCustomPrompt="1"/>
          </p:nvPr>
        </p:nvSpPr>
        <p:spPr>
          <a:xfrm>
            <a:off x="1911096" y="2407653"/>
            <a:ext cx="932688" cy="932688"/>
          </a:xfrm>
          <a:prstGeom prst="ellipse">
            <a:avLst/>
          </a:prstGeom>
          <a:solidFill>
            <a:schemeClr val="accent3"/>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713232" y="2885439"/>
            <a:ext cx="3328416" cy="356386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6845 h 3563861"/>
              <a:gd name="connsiteX1" fmla="*/ 1191768 w 3328416"/>
              <a:gd name="connsiteY1" fmla="*/ 0 h 3563861"/>
              <a:gd name="connsiteX2" fmla="*/ 3328416 w 3328416"/>
              <a:gd name="connsiteY2" fmla="*/ 6845 h 3563861"/>
              <a:gd name="connsiteX3" fmla="*/ 3328416 w 3328416"/>
              <a:gd name="connsiteY3" fmla="*/ 3563861 h 3563861"/>
              <a:gd name="connsiteX4" fmla="*/ 0 w 3328416"/>
              <a:gd name="connsiteY4" fmla="*/ 3563861 h 3563861"/>
              <a:gd name="connsiteX5" fmla="*/ 0 w 3328416"/>
              <a:gd name="connsiteY5"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63861">
                <a:moveTo>
                  <a:pt x="0" y="6845"/>
                </a:moveTo>
                <a:lnTo>
                  <a:pt x="1191768" y="0"/>
                </a:lnTo>
                <a:cubicBezTo>
                  <a:pt x="1278636" y="383458"/>
                  <a:pt x="1523661" y="452121"/>
                  <a:pt x="1679448" y="452121"/>
                </a:cubicBezTo>
                <a:cubicBezTo>
                  <a:pt x="1835235" y="452121"/>
                  <a:pt x="2146300" y="265349"/>
                  <a:pt x="2126488" y="1"/>
                </a:cubicBezTo>
                <a:lnTo>
                  <a:pt x="3328416" y="6845"/>
                </a:lnTo>
                <a:lnTo>
                  <a:pt x="3328416" y="3563861"/>
                </a:lnTo>
                <a:lnTo>
                  <a:pt x="0" y="3563861"/>
                </a:lnTo>
                <a:lnTo>
                  <a:pt x="0" y="6845"/>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992124"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hasCustomPrompt="1"/>
          </p:nvPr>
        </p:nvSpPr>
        <p:spPr>
          <a:xfrm>
            <a:off x="5641848" y="2407653"/>
            <a:ext cx="932688" cy="932688"/>
          </a:xfrm>
          <a:prstGeom prst="ellipse">
            <a:avLst/>
          </a:prstGeom>
          <a:solidFill>
            <a:schemeClr val="accent1"/>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4443984" y="2890519"/>
            <a:ext cx="3328416" cy="355878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1765 h 3558781"/>
              <a:gd name="connsiteX1" fmla="*/ 1189736 w 3328416"/>
              <a:gd name="connsiteY1" fmla="*/ 0 h 3558781"/>
              <a:gd name="connsiteX2" fmla="*/ 3328416 w 3328416"/>
              <a:gd name="connsiteY2" fmla="*/ 1765 h 3558781"/>
              <a:gd name="connsiteX3" fmla="*/ 3328416 w 3328416"/>
              <a:gd name="connsiteY3" fmla="*/ 3558781 h 3558781"/>
              <a:gd name="connsiteX4" fmla="*/ 0 w 3328416"/>
              <a:gd name="connsiteY4" fmla="*/ 3558781 h 3558781"/>
              <a:gd name="connsiteX5" fmla="*/ 0 w 3328416"/>
              <a:gd name="connsiteY5" fmla="*/ 1765 h 3558781"/>
              <a:gd name="connsiteX0" fmla="*/ 0 w 3328416"/>
              <a:gd name="connsiteY0" fmla="*/ 1765 h 3558781"/>
              <a:gd name="connsiteX1" fmla="*/ 1189736 w 3328416"/>
              <a:gd name="connsiteY1" fmla="*/ 0 h 3558781"/>
              <a:gd name="connsiteX2" fmla="*/ 2134616 w 3328416"/>
              <a:gd name="connsiteY2" fmla="*/ 1 h 3558781"/>
              <a:gd name="connsiteX3" fmla="*/ 3328416 w 3328416"/>
              <a:gd name="connsiteY3" fmla="*/ 1765 h 3558781"/>
              <a:gd name="connsiteX4" fmla="*/ 3328416 w 3328416"/>
              <a:gd name="connsiteY4" fmla="*/ 3558781 h 3558781"/>
              <a:gd name="connsiteX5" fmla="*/ 0 w 3328416"/>
              <a:gd name="connsiteY5" fmla="*/ 3558781 h 3558781"/>
              <a:gd name="connsiteX6" fmla="*/ 0 w 3328416"/>
              <a:gd name="connsiteY6" fmla="*/ 1765 h 3558781"/>
              <a:gd name="connsiteX0" fmla="*/ 0 w 3328416"/>
              <a:gd name="connsiteY0" fmla="*/ 1765 h 3558781"/>
              <a:gd name="connsiteX1" fmla="*/ 1189736 w 3328416"/>
              <a:gd name="connsiteY1" fmla="*/ 0 h 3558781"/>
              <a:gd name="connsiteX2" fmla="*/ 1672336 w 3328416"/>
              <a:gd name="connsiteY2" fmla="*/ 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8781">
                <a:moveTo>
                  <a:pt x="0" y="1765"/>
                </a:moveTo>
                <a:lnTo>
                  <a:pt x="1189736" y="0"/>
                </a:lnTo>
                <a:cubicBezTo>
                  <a:pt x="1213443" y="191770"/>
                  <a:pt x="1332399" y="417831"/>
                  <a:pt x="1672336" y="461011"/>
                </a:cubicBezTo>
                <a:cubicBezTo>
                  <a:pt x="2024549" y="425451"/>
                  <a:pt x="2136733" y="127001"/>
                  <a:pt x="2134616" y="1"/>
                </a:cubicBezTo>
                <a:lnTo>
                  <a:pt x="3328416" y="1765"/>
                </a:lnTo>
                <a:lnTo>
                  <a:pt x="3328416" y="3558781"/>
                </a:lnTo>
                <a:lnTo>
                  <a:pt x="0" y="3558781"/>
                </a:lnTo>
                <a:lnTo>
                  <a:pt x="0" y="1765"/>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4722876"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hasCustomPrompt="1"/>
          </p:nvPr>
        </p:nvSpPr>
        <p:spPr>
          <a:xfrm>
            <a:off x="9290304" y="2407653"/>
            <a:ext cx="932688" cy="932688"/>
          </a:xfrm>
          <a:prstGeom prst="ellipse">
            <a:avLst/>
          </a:prstGeom>
          <a:solidFill>
            <a:schemeClr val="accent4"/>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8092440" y="2891789"/>
            <a:ext cx="3328416" cy="355751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495 h 3557511"/>
              <a:gd name="connsiteX1" fmla="*/ 1184910 w 3328416"/>
              <a:gd name="connsiteY1" fmla="*/ 0 h 3557511"/>
              <a:gd name="connsiteX2" fmla="*/ 3328416 w 3328416"/>
              <a:gd name="connsiteY2" fmla="*/ 495 h 3557511"/>
              <a:gd name="connsiteX3" fmla="*/ 3328416 w 3328416"/>
              <a:gd name="connsiteY3" fmla="*/ 3557511 h 3557511"/>
              <a:gd name="connsiteX4" fmla="*/ 0 w 3328416"/>
              <a:gd name="connsiteY4" fmla="*/ 3557511 h 3557511"/>
              <a:gd name="connsiteX5" fmla="*/ 0 w 3328416"/>
              <a:gd name="connsiteY5" fmla="*/ 495 h 3557511"/>
              <a:gd name="connsiteX0" fmla="*/ 0 w 3328416"/>
              <a:gd name="connsiteY0" fmla="*/ 495 h 3557511"/>
              <a:gd name="connsiteX1" fmla="*/ 1184910 w 3328416"/>
              <a:gd name="connsiteY1" fmla="*/ 0 h 3557511"/>
              <a:gd name="connsiteX2" fmla="*/ 2133600 w 3328416"/>
              <a:gd name="connsiteY2" fmla="*/ 1 h 3557511"/>
              <a:gd name="connsiteX3" fmla="*/ 3328416 w 3328416"/>
              <a:gd name="connsiteY3" fmla="*/ 495 h 3557511"/>
              <a:gd name="connsiteX4" fmla="*/ 3328416 w 3328416"/>
              <a:gd name="connsiteY4" fmla="*/ 3557511 h 3557511"/>
              <a:gd name="connsiteX5" fmla="*/ 0 w 3328416"/>
              <a:gd name="connsiteY5" fmla="*/ 3557511 h 3557511"/>
              <a:gd name="connsiteX6" fmla="*/ 0 w 3328416"/>
              <a:gd name="connsiteY6" fmla="*/ 495 h 3557511"/>
              <a:gd name="connsiteX0" fmla="*/ 0 w 3328416"/>
              <a:gd name="connsiteY0" fmla="*/ 495 h 3557511"/>
              <a:gd name="connsiteX1" fmla="*/ 1184910 w 3328416"/>
              <a:gd name="connsiteY1" fmla="*/ 0 h 3557511"/>
              <a:gd name="connsiteX2" fmla="*/ 1642110 w 3328416"/>
              <a:gd name="connsiteY2" fmla="*/ 47625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7511">
                <a:moveTo>
                  <a:pt x="0" y="495"/>
                </a:moveTo>
                <a:lnTo>
                  <a:pt x="1184910" y="0"/>
                </a:lnTo>
                <a:cubicBezTo>
                  <a:pt x="1215390" y="266700"/>
                  <a:pt x="1375410" y="415291"/>
                  <a:pt x="1672590" y="457201"/>
                </a:cubicBezTo>
                <a:cubicBezTo>
                  <a:pt x="2032000" y="411481"/>
                  <a:pt x="2098040" y="179071"/>
                  <a:pt x="2133600" y="1"/>
                </a:cubicBezTo>
                <a:lnTo>
                  <a:pt x="3328416" y="495"/>
                </a:lnTo>
                <a:lnTo>
                  <a:pt x="3328416" y="3557511"/>
                </a:lnTo>
                <a:lnTo>
                  <a:pt x="0" y="3557511"/>
                </a:lnTo>
                <a:lnTo>
                  <a:pt x="0" y="495"/>
                </a:lnTo>
                <a:close/>
              </a:path>
            </a:pathLst>
          </a:custGeo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8371332"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3" name="Oval 2">
            <a:extLst>
              <a:ext uri="{FF2B5EF4-FFF2-40B4-BE49-F238E27FC236}">
                <a16:creationId xmlns:a16="http://schemas.microsoft.com/office/drawing/2014/main" id="{44CA3ED5-BEA8-79A4-A782-B2CDF23DA49B}"/>
              </a:ext>
            </a:extLst>
          </p:cNvPr>
          <p:cNvSpPr>
            <a:spLocks noChangeAspect="1"/>
          </p:cNvSpPr>
          <p:nvPr userDrawn="1"/>
        </p:nvSpPr>
        <p:spPr>
          <a:xfrm>
            <a:off x="1911096" y="2409684"/>
            <a:ext cx="932688" cy="932688"/>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578A295-1123-7741-FF14-7A34BF88FADA}"/>
              </a:ext>
            </a:extLst>
          </p:cNvPr>
          <p:cNvSpPr>
            <a:spLocks noChangeAspect="1"/>
          </p:cNvSpPr>
          <p:nvPr userDrawn="1"/>
        </p:nvSpPr>
        <p:spPr>
          <a:xfrm>
            <a:off x="5642356" y="2407653"/>
            <a:ext cx="932688" cy="932688"/>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CFDE8A-AB48-8603-AAE2-E2C68488105C}"/>
              </a:ext>
            </a:extLst>
          </p:cNvPr>
          <p:cNvSpPr>
            <a:spLocks noChangeAspect="1"/>
          </p:cNvSpPr>
          <p:nvPr userDrawn="1"/>
        </p:nvSpPr>
        <p:spPr>
          <a:xfrm>
            <a:off x="9289796" y="2412733"/>
            <a:ext cx="932688" cy="932688"/>
          </a:xfrm>
          <a:prstGeom prst="ellipse">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a:extLst>
              <a:ext uri="{FF2B5EF4-FFF2-40B4-BE49-F238E27FC236}">
                <a16:creationId xmlns:a16="http://schemas.microsoft.com/office/drawing/2014/main" id="{ABC388A2-FFC7-1A87-02FB-C97B50161FD3}"/>
              </a:ext>
              <a:ext uri="{C183D7F6-B498-43B3-948B-1728B52AA6E4}">
                <adec:decorative xmlns:adec="http://schemas.microsoft.com/office/drawing/2017/decorative" val="1"/>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a:extLst>
              <a:ext uri="{FF2B5EF4-FFF2-40B4-BE49-F238E27FC236}">
                <a16:creationId xmlns:a16="http://schemas.microsoft.com/office/drawing/2014/main" id="{D64C4994-B525-F4C0-B74F-D5E8296DFC43}"/>
              </a:ext>
              <a:ext uri="{C183D7F6-B498-43B3-948B-1728B52AA6E4}">
                <adec:decorative xmlns:adec="http://schemas.microsoft.com/office/drawing/2017/decorative" val="1"/>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a:extLst>
              <a:ext uri="{FF2B5EF4-FFF2-40B4-BE49-F238E27FC236}">
                <a16:creationId xmlns:a16="http://schemas.microsoft.com/office/drawing/2014/main" id="{FEA70E9F-C506-413C-11EF-5915A2296643}"/>
              </a:ext>
              <a:ext uri="{C183D7F6-B498-43B3-948B-1728B52AA6E4}">
                <adec:decorative xmlns:adec="http://schemas.microsoft.com/office/drawing/2017/decorative" val="1"/>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a:extLst>
              <a:ext uri="{FF2B5EF4-FFF2-40B4-BE49-F238E27FC236}">
                <a16:creationId xmlns:a16="http://schemas.microsoft.com/office/drawing/2014/main" id="{F19C81EC-0322-58A2-C455-6E2C84D1E6E8}"/>
              </a:ext>
              <a:ext uri="{C183D7F6-B498-43B3-948B-1728B52AA6E4}">
                <adec:decorative xmlns:adec="http://schemas.microsoft.com/office/drawing/2017/decorative" val="1"/>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hasCustomPrompt="1"/>
          </p:nvPr>
        </p:nvSpPr>
        <p:spPr>
          <a:xfrm>
            <a:off x="1508760" y="831101"/>
            <a:ext cx="6527800" cy="2628053"/>
          </a:xfrm>
        </p:spPr>
        <p:txBody>
          <a:bodyPr>
            <a:noAutofit/>
          </a:bodyPr>
          <a:lstStyle>
            <a:lvl1pPr algn="l">
              <a:lnSpc>
                <a:spcPct val="100000"/>
              </a:lnSpc>
              <a:defRPr b="1"/>
            </a:lvl1pPr>
          </a:lstStyle>
          <a:p>
            <a:r>
              <a:rPr lang="en-US" dirty="0"/>
              <a:t>Click to add title</a:t>
            </a:r>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lvl1pPr>
              <a:defRPr>
                <a:latin typeface="+mn-lt"/>
              </a:defRPr>
            </a:lvl1pPr>
          </a:lstStyle>
          <a:p>
            <a:r>
              <a:rPr lang="en-US"/>
              <a:t>Presentation title</a:t>
            </a:r>
            <a:endParaRPr lang="en-US" dirty="0"/>
          </a:p>
        </p:txBody>
      </p:sp>
      <p:sp>
        <p:nvSpPr>
          <p:cNvPr id="6" name="Slide Number Placeholder 5"/>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idx="1" hasCustomPrompt="1"/>
          </p:nvPr>
        </p:nvSpPr>
        <p:spPr>
          <a:xfrm>
            <a:off x="1508760" y="3556431"/>
            <a:ext cx="6527800" cy="1893217"/>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hasCustomPrompt="1"/>
          </p:nvPr>
        </p:nvSpPr>
        <p:spPr>
          <a:xfrm>
            <a:off x="1527048" y="327989"/>
            <a:ext cx="4550664" cy="2453773"/>
          </a:xfrm>
        </p:spPr>
        <p:txBody>
          <a:bodyPr tIns="0" anchor="b" anchorCtr="0">
            <a:noAutofit/>
          </a:bodyPr>
          <a:lstStyle>
            <a:lvl1pPr algn="l">
              <a:defRPr sz="4400"/>
            </a:lvl1pPr>
          </a:lstStyle>
          <a:p>
            <a:r>
              <a:rPr lang="en-US" dirty="0"/>
              <a:t>Click to add title</a:t>
            </a:r>
          </a:p>
        </p:txBody>
      </p:sp>
      <p:sp>
        <p:nvSpPr>
          <p:cNvPr id="3" name="Subtitle 2"/>
          <p:cNvSpPr>
            <a:spLocks noGrp="1"/>
          </p:cNvSpPr>
          <p:nvPr>
            <p:ph type="subTitle" idx="1" hasCustomPrompt="1"/>
          </p:nvPr>
        </p:nvSpPr>
        <p:spPr>
          <a:xfrm>
            <a:off x="1545336" y="2846832"/>
            <a:ext cx="4550664" cy="2314448"/>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a:extLst>
              <a:ext uri="{FF2B5EF4-FFF2-40B4-BE49-F238E27FC236}">
                <a16:creationId xmlns:a16="http://schemas.microsoft.com/office/drawing/2014/main" id="{8D5D10FF-3DE5-39CA-FA9A-29A09DC47BF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a:extLst>
              <a:ext uri="{FF2B5EF4-FFF2-40B4-BE49-F238E27FC236}">
                <a16:creationId xmlns:a16="http://schemas.microsoft.com/office/drawing/2014/main" id="{BFA89E6A-8342-AE30-45E0-BC1DFE3276CC}"/>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 uri="{C183D7F6-B498-43B3-948B-1728B52AA6E4}">
                <adec:decorative xmlns:adec="http://schemas.microsoft.com/office/drawing/2017/decorative" val="1"/>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a:extLst>
              <a:ext uri="{FF2B5EF4-FFF2-40B4-BE49-F238E27FC236}">
                <a16:creationId xmlns:a16="http://schemas.microsoft.com/office/drawing/2014/main" id="{D9D7EB49-4BC9-040F-C4CC-5771C5FB312B}"/>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a:extLst>
              <a:ext uri="{FF2B5EF4-FFF2-40B4-BE49-F238E27FC236}">
                <a16:creationId xmlns:a16="http://schemas.microsoft.com/office/drawing/2014/main" id="{3CE04498-C285-EFB8-340C-1A064078152B}"/>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8" name="Title 19">
            <a:extLst>
              <a:ext uri="{FF2B5EF4-FFF2-40B4-BE49-F238E27FC236}">
                <a16:creationId xmlns:a16="http://schemas.microsoft.com/office/drawing/2014/main" id="{9CBE0ADC-7FA0-F7E3-96EF-BBACB6A9076E}"/>
              </a:ext>
            </a:extLst>
          </p:cNvPr>
          <p:cNvSpPr>
            <a:spLocks noGrp="1"/>
          </p:cNvSpPr>
          <p:nvPr>
            <p:ph type="title" hasCustomPrompt="1"/>
          </p:nvPr>
        </p:nvSpPr>
        <p:spPr>
          <a:xfrm>
            <a:off x="3685032" y="755374"/>
            <a:ext cx="7740995" cy="1500145"/>
          </a:xfrm>
        </p:spPr>
        <p:txBody>
          <a:bodyPr>
            <a:noAutofit/>
          </a:bodyPr>
          <a:lstStyle>
            <a:lvl1pPr algn="l">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hasCustomPrompt="1"/>
          </p:nvPr>
        </p:nvSpPr>
        <p:spPr>
          <a:xfrm>
            <a:off x="3685032"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hasCustomPrompt="1"/>
          </p:nvPr>
        </p:nvSpPr>
        <p:spPr>
          <a:xfrm>
            <a:off x="7684539"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lstStyle/>
          <a:p>
            <a:r>
              <a:rPr lang="en-US" dirty="0"/>
              <a:t>Click to add title</a:t>
            </a:r>
          </a:p>
        </p:txBody>
      </p:sp>
      <p:sp>
        <p:nvSpPr>
          <p:cNvPr id="4" name="Footer Placeholder 3"/>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70215" y="741458"/>
            <a:ext cx="3932237" cy="1524662"/>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70215" y="2301902"/>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1499616" y="89452"/>
            <a:ext cx="5693664" cy="2580596"/>
          </a:xfrm>
        </p:spPr>
        <p:txBody>
          <a:bodyPr>
            <a:noAutofit/>
          </a:bodyPr>
          <a:lstStyle>
            <a:lvl1pPr algn="l">
              <a:lnSpc>
                <a:spcPct val="100000"/>
              </a:lnSpc>
              <a:defRPr/>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1499616" y="2770632"/>
            <a:ext cx="5693664" cy="3122168"/>
          </a:xfrm>
        </p:spPr>
        <p:txBody>
          <a:bodyPr>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3"/>
            <a:ext cx="4011087" cy="1480931"/>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40110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 uri="{C183D7F6-B498-43B3-948B-1728B52AA6E4}">
                <adec:decorative xmlns:adec="http://schemas.microsoft.com/office/drawing/2017/decorative" val="1"/>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7" name="Freeform: Shape 16">
            <a:extLst>
              <a:ext uri="{FF2B5EF4-FFF2-40B4-BE49-F238E27FC236}">
                <a16:creationId xmlns:a16="http://schemas.microsoft.com/office/drawing/2014/main" id="{217CBC9E-B934-828F-2AE5-211CEF5B1D25}"/>
              </a:ext>
              <a:ext uri="{C183D7F6-B498-43B3-948B-1728B52AA6E4}">
                <adec:decorative xmlns:adec="http://schemas.microsoft.com/office/drawing/2017/decorative" val="1"/>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hasCustomPrompt="1"/>
          </p:nvPr>
        </p:nvSpPr>
        <p:spPr>
          <a:xfrm>
            <a:off x="4224528" y="815009"/>
            <a:ext cx="6766560" cy="2811462"/>
          </a:xfrm>
        </p:spPr>
        <p:txBody>
          <a:bodyPr>
            <a:noAutofit/>
          </a:bodyPr>
          <a:lstStyle>
            <a:lvl1pPr algn="l">
              <a:lnSpc>
                <a:spcPct val="100000"/>
              </a:lnSpc>
              <a:defRPr b="1"/>
            </a:lvl1pPr>
          </a:lstStyle>
          <a:p>
            <a:r>
              <a:rPr lang="en-US" dirty="0"/>
              <a:t>Click to add title</a:t>
            </a:r>
          </a:p>
        </p:txBody>
      </p:sp>
      <p:sp>
        <p:nvSpPr>
          <p:cNvPr id="5" name="Footer Placeholder 4"/>
          <p:cNvSpPr>
            <a:spLocks noGrp="1"/>
          </p:cNvSpPr>
          <p:nvPr userDrawn="1">
            <p:ph type="ftr" sz="quarter" idx="11"/>
          </p:nvPr>
        </p:nvSpPr>
        <p:spPr>
          <a:xfrm>
            <a:off x="4224528" y="457200"/>
            <a:ext cx="3200400" cy="274320"/>
          </a:xfrm>
        </p:spPr>
        <p:txBody>
          <a:bodyPr>
            <a:noAutofit/>
          </a:bodyPr>
          <a:lstStyle>
            <a:lvl1pPr>
              <a:defRPr>
                <a:latin typeface="+mn-lt"/>
              </a:defRPr>
            </a:lvl1pPr>
          </a:lstStyle>
          <a:p>
            <a:r>
              <a:rPr lang="en-US"/>
              <a:t>Presentation title</a:t>
            </a:r>
            <a:endParaRPr lang="en-US" dirty="0"/>
          </a:p>
        </p:txBody>
      </p:sp>
      <p:sp>
        <p:nvSpPr>
          <p:cNvPr id="6" name="Slide Number Placeholder 5"/>
          <p:cNvSpPr>
            <a:spLocks noGrp="1"/>
          </p:cNvSpPr>
          <p:nvPr userDrawn="1">
            <p:ph type="sldNum" sz="quarter" idx="12"/>
          </p:nvPr>
        </p:nvSpPr>
        <p:spPr>
          <a:xfrm>
            <a:off x="10003536" y="472108"/>
            <a:ext cx="987552" cy="244503"/>
          </a:xfrm>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userDrawn="1">
            <p:ph idx="1" hasCustomPrompt="1"/>
          </p:nvPr>
        </p:nvSpPr>
        <p:spPr>
          <a:xfrm>
            <a:off x="4224528" y="3723748"/>
            <a:ext cx="6766560" cy="2447238"/>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 uri="{C183D7F6-B498-43B3-948B-1728B52AA6E4}">
                <adec:decorative xmlns:adec="http://schemas.microsoft.com/office/drawing/2017/decorative" val="1"/>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 uri="{C183D7F6-B498-43B3-948B-1728B52AA6E4}">
                <adec:decorative xmlns:adec="http://schemas.microsoft.com/office/drawing/2017/decorative" val="1"/>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 uri="{C183D7F6-B498-43B3-948B-1728B52AA6E4}">
                <adec:decorative xmlns:adec="http://schemas.microsoft.com/office/drawing/2017/decorative" val="1"/>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 uri="{C183D7F6-B498-43B3-948B-1728B52AA6E4}">
                <adec:decorative xmlns:adec="http://schemas.microsoft.com/office/drawing/2017/decorative" val="1"/>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 uri="{C183D7F6-B498-43B3-948B-1728B52AA6E4}">
                <adec:decorative xmlns:adec="http://schemas.microsoft.com/office/drawing/2017/decorative" val="1"/>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 uri="{C183D7F6-B498-43B3-948B-1728B52AA6E4}">
                <adec:decorative xmlns:adec="http://schemas.microsoft.com/office/drawing/2017/decorative" val="1"/>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hasCustomPrompt="1"/>
          </p:nvPr>
        </p:nvSpPr>
        <p:spPr>
          <a:xfrm>
            <a:off x="2895600" y="1699591"/>
            <a:ext cx="6400800" cy="2844977"/>
          </a:xfrm>
        </p:spPr>
        <p:txBody>
          <a:bodyPr anchor="b" anchorCtr="0">
            <a:noAutofit/>
          </a:bodyPr>
          <a:lstStyle>
            <a:lvl1pPr>
              <a:lnSpc>
                <a:spcPct val="100000"/>
              </a:lnSpc>
              <a:defRPr sz="4400"/>
            </a:lvl1pPr>
          </a:lstStyle>
          <a:p>
            <a:r>
              <a:rPr lang="en-US" dirty="0"/>
              <a:t>Click to add title</a:t>
            </a:r>
          </a:p>
        </p:txBody>
      </p:sp>
      <p:sp>
        <p:nvSpPr>
          <p:cNvPr id="3" name="Text Placeholder 2"/>
          <p:cNvSpPr>
            <a:spLocks noGrp="1"/>
          </p:cNvSpPr>
          <p:nvPr>
            <p:ph type="body" idx="1" hasCustomPrompt="1"/>
          </p:nvPr>
        </p:nvSpPr>
        <p:spPr>
          <a:xfrm>
            <a:off x="2895600" y="4598948"/>
            <a:ext cx="6400800" cy="847695"/>
          </a:xfrm>
        </p:spPr>
        <p:txBody>
          <a:bodyPr lIns="0" tIns="0" rIns="0" bIns="0" anchor="ctr" anchorCtr="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31520"/>
            <a:ext cx="10665089" cy="1362057"/>
          </a:xfrm>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539496" y="2103120"/>
            <a:ext cx="11119104" cy="44348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 uri="{C183D7F6-B498-43B3-948B-1728B52AA6E4}">
                <adec:decorative xmlns:adec="http://schemas.microsoft.com/office/drawing/2017/decorative" val="1"/>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chemeClr val="accent3">
              <a:lumMod val="20000"/>
              <a:lumOff val="80000"/>
            </a:schemeClr>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755904" y="2825496"/>
            <a:ext cx="10680192" cy="28346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4441121" y="1344404"/>
            <a:ext cx="6984906" cy="2560441"/>
          </a:xfrm>
        </p:spPr>
        <p:txBody>
          <a:bodyPr lIns="0" tIns="0" rIns="0" bIns="0" anchor="b" anchorCtr="0">
            <a:noAutofit/>
          </a:bodyPr>
          <a:lstStyle>
            <a:lvl1pPr algn="l">
              <a:lnSpc>
                <a:spcPct val="100000"/>
              </a:lnSpc>
              <a:defRPr sz="3300" b="1">
                <a:latin typeface="+mj-lt"/>
                <a:cs typeface="Arial" panose="020B0604020202020204" pitchFamily="34" charset="0"/>
              </a:defRPr>
            </a:lvl1pPr>
          </a:lstStyle>
          <a:p>
            <a:r>
              <a:rPr lang="en-US" dirty="0"/>
              <a:t>Click to add title</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347664"/>
            <a:ext cx="768096" cy="1882471"/>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hasCustomPrompt="1"/>
          </p:nvPr>
        </p:nvSpPr>
        <p:spPr>
          <a:xfrm>
            <a:off x="4441120" y="3977196"/>
            <a:ext cx="4971237" cy="864804"/>
          </a:xfrm>
        </p:spPr>
        <p:txBody>
          <a:bodyPr lIns="0" tIns="0" rIns="0" bIns="0" anchor="ctr" anchorCtr="0">
            <a:noAutofit/>
          </a:bodyPr>
          <a:lstStyle>
            <a:lvl1pPr marL="0" indent="0">
              <a:buNone/>
              <a:defRPr sz="2400"/>
            </a:lvl1pPr>
          </a:lstStyle>
          <a:p>
            <a:r>
              <a:rPr lang="en-US" dirty="0"/>
              <a:t>Click to add subtitle</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58952" y="751398"/>
            <a:ext cx="10671048" cy="1362057"/>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Click to add text</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60937" y="755729"/>
            <a:ext cx="10665089" cy="859972"/>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hasCustomPrompt="1"/>
          </p:nvPr>
        </p:nvSpPr>
        <p:spPr>
          <a:xfrm>
            <a:off x="1271016"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r>
              <a:rPr lang="en-US" dirty="0"/>
              <a:t>Click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hasCustomPrompt="1"/>
          </p:nvPr>
        </p:nvSpPr>
        <p:spPr>
          <a:xfrm>
            <a:off x="1271016"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hasCustomPrompt="1"/>
          </p:nvPr>
        </p:nvSpPr>
        <p:spPr>
          <a:xfrm>
            <a:off x="3828288"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hasCustomPrompt="1"/>
          </p:nvPr>
        </p:nvSpPr>
        <p:spPr>
          <a:xfrm>
            <a:off x="3828288"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hasCustomPrompt="1"/>
          </p:nvPr>
        </p:nvSpPr>
        <p:spPr>
          <a:xfrm>
            <a:off x="6385560"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hasCustomPrompt="1"/>
          </p:nvPr>
        </p:nvSpPr>
        <p:spPr>
          <a:xfrm>
            <a:off x="6385560"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hasCustomPrompt="1"/>
          </p:nvPr>
        </p:nvSpPr>
        <p:spPr>
          <a:xfrm>
            <a:off x="8942832"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hasCustomPrompt="1"/>
          </p:nvPr>
        </p:nvSpPr>
        <p:spPr>
          <a:xfrm>
            <a:off x="8942832"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760938" y="457200"/>
            <a:ext cx="3200400" cy="244502"/>
          </a:xfrm>
          <a:prstGeom prst="rect">
            <a:avLst/>
          </a:prstGeom>
        </p:spPr>
        <p:txBody>
          <a:bodyPr vert="horz" lIns="0" tIns="45720" rIns="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504C4D-6953-DE5A-E746-F55D4D5106C5}"/>
              </a:ext>
            </a:extLst>
          </p:cNvPr>
          <p:cNvPicPr>
            <a:picLocks noChangeAspect="1"/>
          </p:cNvPicPr>
          <p:nvPr/>
        </p:nvPicPr>
        <p:blipFill>
          <a:blip r:embed="rId2"/>
          <a:stretch>
            <a:fillRect/>
          </a:stretch>
        </p:blipFill>
        <p:spPr>
          <a:xfrm>
            <a:off x="0" y="0"/>
            <a:ext cx="12192000" cy="6858000"/>
          </a:xfrm>
          <a:prstGeom prst="rect">
            <a:avLst/>
          </a:prstGeom>
          <a:ln>
            <a:noFill/>
          </a:ln>
          <a:effectLst>
            <a:softEdge rad="112500"/>
          </a:effectLst>
        </p:spPr>
      </p:pic>
      <p:sp>
        <p:nvSpPr>
          <p:cNvPr id="6" name="TextBox 5">
            <a:extLst>
              <a:ext uri="{FF2B5EF4-FFF2-40B4-BE49-F238E27FC236}">
                <a16:creationId xmlns:a16="http://schemas.microsoft.com/office/drawing/2014/main" id="{9E315065-7146-71BA-640C-E15EB74CFB89}"/>
              </a:ext>
            </a:extLst>
          </p:cNvPr>
          <p:cNvSpPr txBox="1"/>
          <p:nvPr/>
        </p:nvSpPr>
        <p:spPr>
          <a:xfrm>
            <a:off x="4651513" y="5128591"/>
            <a:ext cx="7050157" cy="954107"/>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rPr>
              <a:t>Capstone Project – DVD Rental Store Analysis</a:t>
            </a:r>
          </a:p>
        </p:txBody>
      </p:sp>
      <p:sp>
        <p:nvSpPr>
          <p:cNvPr id="9" name="Rectangle: Rounded Corners 8">
            <a:extLst>
              <a:ext uri="{FF2B5EF4-FFF2-40B4-BE49-F238E27FC236}">
                <a16:creationId xmlns:a16="http://schemas.microsoft.com/office/drawing/2014/main" id="{C37DE1CD-3448-53D0-DFFC-A306B476E6DC}"/>
              </a:ext>
            </a:extLst>
          </p:cNvPr>
          <p:cNvSpPr/>
          <p:nvPr/>
        </p:nvSpPr>
        <p:spPr>
          <a:xfrm>
            <a:off x="993913" y="755373"/>
            <a:ext cx="2663687" cy="861392"/>
          </a:xfrm>
          <a:prstGeom prst="roundRect">
            <a:avLst>
              <a:gd name="adj"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 Microsoft | Power BI </a:t>
            </a:r>
          </a:p>
        </p:txBody>
      </p:sp>
    </p:spTree>
    <p:extLst>
      <p:ext uri="{BB962C8B-B14F-4D97-AF65-F5344CB8AC3E}">
        <p14:creationId xmlns:p14="http://schemas.microsoft.com/office/powerpoint/2010/main" val="974360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2A23E0-EE94-3BF7-FE31-1F2D453D59DA}"/>
              </a:ext>
            </a:extLst>
          </p:cNvPr>
          <p:cNvSpPr>
            <a:spLocks noGrp="1"/>
          </p:cNvSpPr>
          <p:nvPr>
            <p:ph type="sldNum" sz="quarter" idx="12"/>
          </p:nvPr>
        </p:nvSpPr>
        <p:spPr/>
        <p:txBody>
          <a:bodyPr/>
          <a:lstStyle/>
          <a:p>
            <a:fld id="{48F63A3B-78C7-47BE-AE5E-E10140E04643}" type="slidenum">
              <a:rPr lang="en-US" smtClean="0"/>
              <a:pPr/>
              <a:t>10</a:t>
            </a:fld>
            <a:endParaRPr lang="en-US" dirty="0"/>
          </a:p>
        </p:txBody>
      </p:sp>
      <p:pic>
        <p:nvPicPr>
          <p:cNvPr id="5" name="Picture 4">
            <a:extLst>
              <a:ext uri="{FF2B5EF4-FFF2-40B4-BE49-F238E27FC236}">
                <a16:creationId xmlns:a16="http://schemas.microsoft.com/office/drawing/2014/main" id="{4BD5A445-74CF-A0E0-7CE8-F6F45601C171}"/>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950938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78793-B176-2C47-788D-B81C562A1BA8}"/>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4" name="TextBox 3">
            <a:extLst>
              <a:ext uri="{FF2B5EF4-FFF2-40B4-BE49-F238E27FC236}">
                <a16:creationId xmlns:a16="http://schemas.microsoft.com/office/drawing/2014/main" id="{7EF7E593-F8CE-7B67-3CBC-C6B3ECED5965}"/>
              </a:ext>
            </a:extLst>
          </p:cNvPr>
          <p:cNvSpPr txBox="1"/>
          <p:nvPr/>
        </p:nvSpPr>
        <p:spPr>
          <a:xfrm>
            <a:off x="2345635" y="102396"/>
            <a:ext cx="5330027" cy="954107"/>
          </a:xfrm>
          <a:prstGeom prst="rect">
            <a:avLst/>
          </a:prstGeom>
          <a:noFill/>
        </p:spPr>
        <p:txBody>
          <a:bodyPr wrap="square" rtlCol="0">
            <a:spAutoFit/>
          </a:bodyPr>
          <a:lstStyle/>
          <a:p>
            <a:r>
              <a:rPr lang="en-US" sz="2800" dirty="0"/>
              <a:t>Which customer segments generate the highest sales?</a:t>
            </a:r>
          </a:p>
        </p:txBody>
      </p:sp>
      <p:pic>
        <p:nvPicPr>
          <p:cNvPr id="5" name="Picture 4">
            <a:extLst>
              <a:ext uri="{FF2B5EF4-FFF2-40B4-BE49-F238E27FC236}">
                <a16:creationId xmlns:a16="http://schemas.microsoft.com/office/drawing/2014/main" id="{52EEB490-AA8D-5BAB-0785-851C3FDB564D}"/>
              </a:ext>
            </a:extLst>
          </p:cNvPr>
          <p:cNvPicPr>
            <a:picLocks noChangeAspect="1"/>
          </p:cNvPicPr>
          <p:nvPr/>
        </p:nvPicPr>
        <p:blipFill>
          <a:blip r:embed="rId2"/>
          <a:stretch>
            <a:fillRect/>
          </a:stretch>
        </p:blipFill>
        <p:spPr>
          <a:xfrm>
            <a:off x="0" y="2014358"/>
            <a:ext cx="3010913" cy="4843642"/>
          </a:xfrm>
          <a:prstGeom prst="rect">
            <a:avLst/>
          </a:prstGeom>
        </p:spPr>
      </p:pic>
      <p:pic>
        <p:nvPicPr>
          <p:cNvPr id="8" name="Picture 7">
            <a:extLst>
              <a:ext uri="{FF2B5EF4-FFF2-40B4-BE49-F238E27FC236}">
                <a16:creationId xmlns:a16="http://schemas.microsoft.com/office/drawing/2014/main" id="{675ADAE6-3B68-BF83-D349-1EC745751205}"/>
              </a:ext>
            </a:extLst>
          </p:cNvPr>
          <p:cNvPicPr>
            <a:picLocks noChangeAspect="1"/>
          </p:cNvPicPr>
          <p:nvPr/>
        </p:nvPicPr>
        <p:blipFill>
          <a:blip r:embed="rId3"/>
          <a:stretch>
            <a:fillRect/>
          </a:stretch>
        </p:blipFill>
        <p:spPr>
          <a:xfrm>
            <a:off x="3010914" y="2014358"/>
            <a:ext cx="6398130" cy="4843642"/>
          </a:xfrm>
          <a:prstGeom prst="rect">
            <a:avLst/>
          </a:prstGeom>
        </p:spPr>
      </p:pic>
      <p:sp>
        <p:nvSpPr>
          <p:cNvPr id="6" name="TextBox 5">
            <a:extLst>
              <a:ext uri="{FF2B5EF4-FFF2-40B4-BE49-F238E27FC236}">
                <a16:creationId xmlns:a16="http://schemas.microsoft.com/office/drawing/2014/main" id="{3F218DBE-D0F8-3B09-CAEA-2AC9C5A4D09C}"/>
              </a:ext>
            </a:extLst>
          </p:cNvPr>
          <p:cNvSpPr txBox="1"/>
          <p:nvPr/>
        </p:nvSpPr>
        <p:spPr>
          <a:xfrm>
            <a:off x="9634330" y="2014358"/>
            <a:ext cx="2252870" cy="3693319"/>
          </a:xfrm>
          <a:prstGeom prst="rect">
            <a:avLst/>
          </a:prstGeom>
          <a:noFill/>
        </p:spPr>
        <p:txBody>
          <a:bodyPr wrap="square" rtlCol="0">
            <a:spAutoFit/>
          </a:bodyPr>
          <a:lstStyle/>
          <a:p>
            <a:r>
              <a:rPr lang="en-US" dirty="0"/>
              <a:t>Based on the available data, it is evident that India, China, the United States, and Japan have the highest number of customers. When considering sales by category, Sports and Animation Action movies exhibit the highest sales figures.</a:t>
            </a:r>
          </a:p>
        </p:txBody>
      </p:sp>
    </p:spTree>
    <p:extLst>
      <p:ext uri="{BB962C8B-B14F-4D97-AF65-F5344CB8AC3E}">
        <p14:creationId xmlns:p14="http://schemas.microsoft.com/office/powerpoint/2010/main" val="798373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78793-B176-2C47-788D-B81C562A1BA8}"/>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
        <p:nvSpPr>
          <p:cNvPr id="4" name="TextBox 3">
            <a:extLst>
              <a:ext uri="{FF2B5EF4-FFF2-40B4-BE49-F238E27FC236}">
                <a16:creationId xmlns:a16="http://schemas.microsoft.com/office/drawing/2014/main" id="{7EF7E593-F8CE-7B67-3CBC-C6B3ECED5965}"/>
              </a:ext>
            </a:extLst>
          </p:cNvPr>
          <p:cNvSpPr txBox="1"/>
          <p:nvPr/>
        </p:nvSpPr>
        <p:spPr>
          <a:xfrm>
            <a:off x="2252869" y="145581"/>
            <a:ext cx="5330027" cy="954107"/>
          </a:xfrm>
          <a:prstGeom prst="rect">
            <a:avLst/>
          </a:prstGeom>
          <a:noFill/>
        </p:spPr>
        <p:txBody>
          <a:bodyPr wrap="square" rtlCol="0">
            <a:spAutoFit/>
          </a:bodyPr>
          <a:lstStyle/>
          <a:p>
            <a:r>
              <a:rPr lang="en-US" sz="2800" dirty="0"/>
              <a:t>What is the distribution of films by rental duration?</a:t>
            </a:r>
          </a:p>
        </p:txBody>
      </p:sp>
      <p:pic>
        <p:nvPicPr>
          <p:cNvPr id="5" name="Picture 4">
            <a:extLst>
              <a:ext uri="{FF2B5EF4-FFF2-40B4-BE49-F238E27FC236}">
                <a16:creationId xmlns:a16="http://schemas.microsoft.com/office/drawing/2014/main" id="{C80EF026-97C4-74CE-3423-B877831504E7}"/>
              </a:ext>
            </a:extLst>
          </p:cNvPr>
          <p:cNvPicPr>
            <a:picLocks noChangeAspect="1"/>
          </p:cNvPicPr>
          <p:nvPr/>
        </p:nvPicPr>
        <p:blipFill>
          <a:blip r:embed="rId2"/>
          <a:stretch>
            <a:fillRect/>
          </a:stretch>
        </p:blipFill>
        <p:spPr>
          <a:xfrm>
            <a:off x="0" y="2159887"/>
            <a:ext cx="8351543" cy="4075478"/>
          </a:xfrm>
          <a:prstGeom prst="rect">
            <a:avLst/>
          </a:prstGeom>
        </p:spPr>
      </p:pic>
      <p:sp>
        <p:nvSpPr>
          <p:cNvPr id="2" name="TextBox 1">
            <a:extLst>
              <a:ext uri="{FF2B5EF4-FFF2-40B4-BE49-F238E27FC236}">
                <a16:creationId xmlns:a16="http://schemas.microsoft.com/office/drawing/2014/main" id="{A1A70E75-BE9C-A9DD-3676-9EDBBEA82AA9}"/>
              </a:ext>
            </a:extLst>
          </p:cNvPr>
          <p:cNvSpPr txBox="1"/>
          <p:nvPr/>
        </p:nvSpPr>
        <p:spPr>
          <a:xfrm>
            <a:off x="8521148" y="2159887"/>
            <a:ext cx="3286539" cy="2031325"/>
          </a:xfrm>
          <a:prstGeom prst="rect">
            <a:avLst/>
          </a:prstGeom>
          <a:noFill/>
        </p:spPr>
        <p:txBody>
          <a:bodyPr wrap="square" rtlCol="0">
            <a:spAutoFit/>
          </a:bodyPr>
          <a:lstStyle/>
          <a:p>
            <a:r>
              <a:rPr lang="en-US" dirty="0"/>
              <a:t>In the purchase data, it appears that rental durations do not show significant differences, but there is variation in the length of film, with the highest frequency occurring for a duration of 7.</a:t>
            </a:r>
          </a:p>
        </p:txBody>
      </p:sp>
    </p:spTree>
    <p:extLst>
      <p:ext uri="{BB962C8B-B14F-4D97-AF65-F5344CB8AC3E}">
        <p14:creationId xmlns:p14="http://schemas.microsoft.com/office/powerpoint/2010/main" val="2280156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78793-B176-2C47-788D-B81C562A1BA8}"/>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4" name="TextBox 3">
            <a:extLst>
              <a:ext uri="{FF2B5EF4-FFF2-40B4-BE49-F238E27FC236}">
                <a16:creationId xmlns:a16="http://schemas.microsoft.com/office/drawing/2014/main" id="{7EF7E593-F8CE-7B67-3CBC-C6B3ECED5965}"/>
              </a:ext>
            </a:extLst>
          </p:cNvPr>
          <p:cNvSpPr txBox="1"/>
          <p:nvPr/>
        </p:nvSpPr>
        <p:spPr>
          <a:xfrm>
            <a:off x="2173357" y="224648"/>
            <a:ext cx="5330027" cy="954107"/>
          </a:xfrm>
          <a:prstGeom prst="rect">
            <a:avLst/>
          </a:prstGeom>
          <a:noFill/>
        </p:spPr>
        <p:txBody>
          <a:bodyPr wrap="square" rtlCol="0">
            <a:spAutoFit/>
          </a:bodyPr>
          <a:lstStyle/>
          <a:p>
            <a:r>
              <a:rPr lang="en-US" sz="2800" dirty="0"/>
              <a:t>How does the inventory vary by film rating?</a:t>
            </a:r>
          </a:p>
        </p:txBody>
      </p:sp>
      <p:sp>
        <p:nvSpPr>
          <p:cNvPr id="2" name="TextBox 1">
            <a:extLst>
              <a:ext uri="{FF2B5EF4-FFF2-40B4-BE49-F238E27FC236}">
                <a16:creationId xmlns:a16="http://schemas.microsoft.com/office/drawing/2014/main" id="{8E206403-2820-D406-ACF5-B70FF9E19891}"/>
              </a:ext>
            </a:extLst>
          </p:cNvPr>
          <p:cNvSpPr txBox="1"/>
          <p:nvPr/>
        </p:nvSpPr>
        <p:spPr>
          <a:xfrm>
            <a:off x="8415130" y="2228671"/>
            <a:ext cx="3551583" cy="2031325"/>
          </a:xfrm>
          <a:prstGeom prst="rect">
            <a:avLst/>
          </a:prstGeom>
          <a:noFill/>
        </p:spPr>
        <p:txBody>
          <a:bodyPr wrap="square" rtlCol="0">
            <a:spAutoFit/>
          </a:bodyPr>
          <a:lstStyle/>
          <a:p>
            <a:r>
              <a:rPr lang="en-US" dirty="0"/>
              <a:t>Based on the analysis above, it is evident that the PG-13 rating holds the highest stock at 22.23%, while the G rating has the lowest stock. This trend also extends to sales figures, where PG-13 movies outperform those with a G rating.</a:t>
            </a:r>
          </a:p>
        </p:txBody>
      </p:sp>
      <p:pic>
        <p:nvPicPr>
          <p:cNvPr id="7" name="Picture 6">
            <a:extLst>
              <a:ext uri="{FF2B5EF4-FFF2-40B4-BE49-F238E27FC236}">
                <a16:creationId xmlns:a16="http://schemas.microsoft.com/office/drawing/2014/main" id="{69C9C9F3-C34B-D309-AD50-162796FC7AD7}"/>
              </a:ext>
            </a:extLst>
          </p:cNvPr>
          <p:cNvPicPr>
            <a:picLocks noChangeAspect="1"/>
          </p:cNvPicPr>
          <p:nvPr/>
        </p:nvPicPr>
        <p:blipFill>
          <a:blip r:embed="rId2"/>
          <a:stretch>
            <a:fillRect/>
          </a:stretch>
        </p:blipFill>
        <p:spPr>
          <a:xfrm>
            <a:off x="0" y="2182278"/>
            <a:ext cx="8415130" cy="3873965"/>
          </a:xfrm>
          <a:prstGeom prst="rect">
            <a:avLst/>
          </a:prstGeom>
        </p:spPr>
      </p:pic>
    </p:spTree>
    <p:extLst>
      <p:ext uri="{BB962C8B-B14F-4D97-AF65-F5344CB8AC3E}">
        <p14:creationId xmlns:p14="http://schemas.microsoft.com/office/powerpoint/2010/main" val="1460542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2FA6B3-A9FF-2EDE-A602-DAD12DD683BA}"/>
              </a:ext>
            </a:extLst>
          </p:cNvPr>
          <p:cNvSpPr>
            <a:spLocks noGrp="1"/>
          </p:cNvSpPr>
          <p:nvPr>
            <p:ph type="sldNum" sz="quarter" idx="12"/>
          </p:nvPr>
        </p:nvSpPr>
        <p:spPr/>
        <p:txBody>
          <a:bodyPr/>
          <a:lstStyle/>
          <a:p>
            <a:fld id="{48F63A3B-78C7-47BE-AE5E-E10140E04643}" type="slidenum">
              <a:rPr lang="en-US" smtClean="0"/>
              <a:pPr/>
              <a:t>14</a:t>
            </a:fld>
            <a:endParaRPr lang="en-US" dirty="0"/>
          </a:p>
        </p:txBody>
      </p:sp>
      <p:pic>
        <p:nvPicPr>
          <p:cNvPr id="5" name="Picture 4">
            <a:extLst>
              <a:ext uri="{FF2B5EF4-FFF2-40B4-BE49-F238E27FC236}">
                <a16:creationId xmlns:a16="http://schemas.microsoft.com/office/drawing/2014/main" id="{FC5B85A3-82DD-8F19-2498-0FCBC4181C18}"/>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2784865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78793-B176-2C47-788D-B81C562A1BA8}"/>
              </a:ext>
            </a:extLst>
          </p:cNvPr>
          <p:cNvSpPr>
            <a:spLocks noGrp="1"/>
          </p:cNvSpPr>
          <p:nvPr>
            <p:ph type="sldNum" sz="quarter" idx="12"/>
          </p:nvPr>
        </p:nvSpPr>
        <p:spPr/>
        <p:txBody>
          <a:bodyPr/>
          <a:lstStyle/>
          <a:p>
            <a:fld id="{48F63A3B-78C7-47BE-AE5E-E10140E04643}" type="slidenum">
              <a:rPr lang="en-US" smtClean="0"/>
              <a:pPr/>
              <a:t>15</a:t>
            </a:fld>
            <a:endParaRPr lang="en-US" dirty="0"/>
          </a:p>
        </p:txBody>
      </p:sp>
      <p:sp>
        <p:nvSpPr>
          <p:cNvPr id="4" name="TextBox 3">
            <a:extLst>
              <a:ext uri="{FF2B5EF4-FFF2-40B4-BE49-F238E27FC236}">
                <a16:creationId xmlns:a16="http://schemas.microsoft.com/office/drawing/2014/main" id="{7EF7E593-F8CE-7B67-3CBC-C6B3ECED5965}"/>
              </a:ext>
            </a:extLst>
          </p:cNvPr>
          <p:cNvSpPr txBox="1"/>
          <p:nvPr/>
        </p:nvSpPr>
        <p:spPr>
          <a:xfrm>
            <a:off x="2345635" y="102396"/>
            <a:ext cx="5330027" cy="954107"/>
          </a:xfrm>
          <a:prstGeom prst="rect">
            <a:avLst/>
          </a:prstGeom>
          <a:noFill/>
        </p:spPr>
        <p:txBody>
          <a:bodyPr wrap="square" rtlCol="0">
            <a:spAutoFit/>
          </a:bodyPr>
          <a:lstStyle/>
          <a:p>
            <a:r>
              <a:rPr lang="en-US" sz="2800" dirty="0"/>
              <a:t>What is the breakdown of film categories in the inventory?</a:t>
            </a:r>
          </a:p>
        </p:txBody>
      </p:sp>
      <p:pic>
        <p:nvPicPr>
          <p:cNvPr id="5" name="Picture 4">
            <a:extLst>
              <a:ext uri="{FF2B5EF4-FFF2-40B4-BE49-F238E27FC236}">
                <a16:creationId xmlns:a16="http://schemas.microsoft.com/office/drawing/2014/main" id="{E42E7529-7971-50C5-080E-84D5D1D201FC}"/>
              </a:ext>
            </a:extLst>
          </p:cNvPr>
          <p:cNvPicPr>
            <a:picLocks noChangeAspect="1"/>
          </p:cNvPicPr>
          <p:nvPr/>
        </p:nvPicPr>
        <p:blipFill>
          <a:blip r:embed="rId2"/>
          <a:stretch>
            <a:fillRect/>
          </a:stretch>
        </p:blipFill>
        <p:spPr>
          <a:xfrm>
            <a:off x="0" y="2119665"/>
            <a:ext cx="8176591" cy="4155922"/>
          </a:xfrm>
          <a:prstGeom prst="rect">
            <a:avLst/>
          </a:prstGeom>
        </p:spPr>
      </p:pic>
      <p:sp>
        <p:nvSpPr>
          <p:cNvPr id="2" name="TextBox 1">
            <a:extLst>
              <a:ext uri="{FF2B5EF4-FFF2-40B4-BE49-F238E27FC236}">
                <a16:creationId xmlns:a16="http://schemas.microsoft.com/office/drawing/2014/main" id="{A53AD446-5BD9-8015-1B57-F04B243E5138}"/>
              </a:ext>
            </a:extLst>
          </p:cNvPr>
          <p:cNvSpPr txBox="1"/>
          <p:nvPr/>
        </p:nvSpPr>
        <p:spPr>
          <a:xfrm>
            <a:off x="8454887" y="2119665"/>
            <a:ext cx="3339548" cy="1754326"/>
          </a:xfrm>
          <a:prstGeom prst="rect">
            <a:avLst/>
          </a:prstGeom>
          <a:noFill/>
        </p:spPr>
        <p:txBody>
          <a:bodyPr wrap="square" rtlCol="0">
            <a:spAutoFit/>
          </a:bodyPr>
          <a:lstStyle/>
          <a:p>
            <a:r>
              <a:rPr lang="en-US" dirty="0"/>
              <a:t>It can be observed that the inventory stock for stores is highest in the categories of Sports, Family, Foreign, and Animation, followed by other categories.</a:t>
            </a:r>
          </a:p>
        </p:txBody>
      </p:sp>
    </p:spTree>
    <p:extLst>
      <p:ext uri="{BB962C8B-B14F-4D97-AF65-F5344CB8AC3E}">
        <p14:creationId xmlns:p14="http://schemas.microsoft.com/office/powerpoint/2010/main" val="387519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78793-B176-2C47-788D-B81C562A1BA8}"/>
              </a:ext>
            </a:extLst>
          </p:cNvPr>
          <p:cNvSpPr>
            <a:spLocks noGrp="1"/>
          </p:cNvSpPr>
          <p:nvPr>
            <p:ph type="sldNum" sz="quarter" idx="12"/>
          </p:nvPr>
        </p:nvSpPr>
        <p:spPr/>
        <p:txBody>
          <a:bodyPr/>
          <a:lstStyle/>
          <a:p>
            <a:fld id="{48F63A3B-78C7-47BE-AE5E-E10140E04643}" type="slidenum">
              <a:rPr lang="en-US" smtClean="0"/>
              <a:pPr/>
              <a:t>16</a:t>
            </a:fld>
            <a:endParaRPr lang="en-US" dirty="0"/>
          </a:p>
        </p:txBody>
      </p:sp>
      <p:sp>
        <p:nvSpPr>
          <p:cNvPr id="4" name="TextBox 3">
            <a:extLst>
              <a:ext uri="{FF2B5EF4-FFF2-40B4-BE49-F238E27FC236}">
                <a16:creationId xmlns:a16="http://schemas.microsoft.com/office/drawing/2014/main" id="{7EF7E593-F8CE-7B67-3CBC-C6B3ECED5965}"/>
              </a:ext>
            </a:extLst>
          </p:cNvPr>
          <p:cNvSpPr txBox="1"/>
          <p:nvPr/>
        </p:nvSpPr>
        <p:spPr>
          <a:xfrm>
            <a:off x="2345635" y="102396"/>
            <a:ext cx="5330027" cy="954107"/>
          </a:xfrm>
          <a:prstGeom prst="rect">
            <a:avLst/>
          </a:prstGeom>
          <a:noFill/>
        </p:spPr>
        <p:txBody>
          <a:bodyPr wrap="square" rtlCol="0">
            <a:spAutoFit/>
          </a:bodyPr>
          <a:lstStyle/>
          <a:p>
            <a:r>
              <a:rPr lang="en-US" sz="2800" dirty="0"/>
              <a:t>How does the store performance vary by location?</a:t>
            </a:r>
          </a:p>
        </p:txBody>
      </p:sp>
      <p:pic>
        <p:nvPicPr>
          <p:cNvPr id="6" name="Picture 5">
            <a:extLst>
              <a:ext uri="{FF2B5EF4-FFF2-40B4-BE49-F238E27FC236}">
                <a16:creationId xmlns:a16="http://schemas.microsoft.com/office/drawing/2014/main" id="{340EDCF3-217D-8BA2-D8FD-E7EFFC620381}"/>
              </a:ext>
            </a:extLst>
          </p:cNvPr>
          <p:cNvPicPr>
            <a:picLocks noChangeAspect="1"/>
          </p:cNvPicPr>
          <p:nvPr/>
        </p:nvPicPr>
        <p:blipFill>
          <a:blip r:embed="rId2"/>
          <a:stretch>
            <a:fillRect/>
          </a:stretch>
        </p:blipFill>
        <p:spPr>
          <a:xfrm>
            <a:off x="1" y="1705355"/>
            <a:ext cx="5870713" cy="3198238"/>
          </a:xfrm>
          <a:prstGeom prst="rect">
            <a:avLst/>
          </a:prstGeom>
        </p:spPr>
      </p:pic>
      <p:pic>
        <p:nvPicPr>
          <p:cNvPr id="8" name="Picture 7">
            <a:extLst>
              <a:ext uri="{FF2B5EF4-FFF2-40B4-BE49-F238E27FC236}">
                <a16:creationId xmlns:a16="http://schemas.microsoft.com/office/drawing/2014/main" id="{032944DD-E8EC-6071-B8BC-EE470B283115}"/>
              </a:ext>
            </a:extLst>
          </p:cNvPr>
          <p:cNvPicPr>
            <a:picLocks noChangeAspect="1"/>
          </p:cNvPicPr>
          <p:nvPr/>
        </p:nvPicPr>
        <p:blipFill>
          <a:blip r:embed="rId3"/>
          <a:stretch>
            <a:fillRect/>
          </a:stretch>
        </p:blipFill>
        <p:spPr>
          <a:xfrm>
            <a:off x="5870714" y="1705355"/>
            <a:ext cx="6119862" cy="3198238"/>
          </a:xfrm>
          <a:prstGeom prst="rect">
            <a:avLst/>
          </a:prstGeom>
        </p:spPr>
      </p:pic>
      <p:sp>
        <p:nvSpPr>
          <p:cNvPr id="2" name="TextBox 1">
            <a:extLst>
              <a:ext uri="{FF2B5EF4-FFF2-40B4-BE49-F238E27FC236}">
                <a16:creationId xmlns:a16="http://schemas.microsoft.com/office/drawing/2014/main" id="{B5B4DD0D-B177-55F1-2717-88F189EE910C}"/>
              </a:ext>
            </a:extLst>
          </p:cNvPr>
          <p:cNvSpPr txBox="1"/>
          <p:nvPr/>
        </p:nvSpPr>
        <p:spPr>
          <a:xfrm>
            <a:off x="225287" y="5155166"/>
            <a:ext cx="11200740" cy="1600438"/>
          </a:xfrm>
          <a:prstGeom prst="rect">
            <a:avLst/>
          </a:prstGeom>
          <a:noFill/>
        </p:spPr>
        <p:txBody>
          <a:bodyPr wrap="square" rtlCol="0">
            <a:spAutoFit/>
          </a:bodyPr>
          <a:lstStyle/>
          <a:p>
            <a:r>
              <a:rPr lang="en-US" sz="1400" dirty="0"/>
              <a:t>When evaluating store performance, it becomes evident that Store 1 boasts a larger customer base compared to Store 2, yet it generates lower revenue than Store 2. Furthermore, considering market penetration in City, Store 1 has a more significant share of the city's customer base compared to Store 2.</a:t>
            </a:r>
          </a:p>
          <a:p>
            <a:endParaRPr lang="en-US" sz="1400" dirty="0"/>
          </a:p>
          <a:p>
            <a:r>
              <a:rPr lang="en-US" sz="1400" dirty="0"/>
              <a:t>From these insights, it can be deduced that Store 1 may require improvements in operational efficiency to convert its larger customer base into higher revenue. Conversely, Store 2 could consider expanding its customer base within the city through strategic marketing initiatives to enhance its market presence.</a:t>
            </a:r>
          </a:p>
        </p:txBody>
      </p:sp>
    </p:spTree>
    <p:extLst>
      <p:ext uri="{BB962C8B-B14F-4D97-AF65-F5344CB8AC3E}">
        <p14:creationId xmlns:p14="http://schemas.microsoft.com/office/powerpoint/2010/main" val="3946842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78793-B176-2C47-788D-B81C562A1BA8}"/>
              </a:ext>
            </a:extLst>
          </p:cNvPr>
          <p:cNvSpPr>
            <a:spLocks noGrp="1"/>
          </p:cNvSpPr>
          <p:nvPr>
            <p:ph type="sldNum" sz="quarter" idx="12"/>
          </p:nvPr>
        </p:nvSpPr>
        <p:spPr/>
        <p:txBody>
          <a:bodyPr/>
          <a:lstStyle/>
          <a:p>
            <a:fld id="{48F63A3B-78C7-47BE-AE5E-E10140E04643}" type="slidenum">
              <a:rPr lang="en-US" smtClean="0"/>
              <a:pPr/>
              <a:t>17</a:t>
            </a:fld>
            <a:endParaRPr lang="en-US" dirty="0"/>
          </a:p>
        </p:txBody>
      </p:sp>
      <p:sp>
        <p:nvSpPr>
          <p:cNvPr id="4" name="TextBox 3">
            <a:extLst>
              <a:ext uri="{FF2B5EF4-FFF2-40B4-BE49-F238E27FC236}">
                <a16:creationId xmlns:a16="http://schemas.microsoft.com/office/drawing/2014/main" id="{7EF7E593-F8CE-7B67-3CBC-C6B3ECED5965}"/>
              </a:ext>
            </a:extLst>
          </p:cNvPr>
          <p:cNvSpPr txBox="1"/>
          <p:nvPr/>
        </p:nvSpPr>
        <p:spPr>
          <a:xfrm>
            <a:off x="2345635" y="102396"/>
            <a:ext cx="5330027" cy="954107"/>
          </a:xfrm>
          <a:prstGeom prst="rect">
            <a:avLst/>
          </a:prstGeom>
          <a:noFill/>
        </p:spPr>
        <p:txBody>
          <a:bodyPr wrap="square" rtlCol="0">
            <a:spAutoFit/>
          </a:bodyPr>
          <a:lstStyle/>
          <a:p>
            <a:r>
              <a:rPr lang="en-US" sz="2800" dirty="0"/>
              <a:t>What is the distribution of customers across different cities?</a:t>
            </a:r>
          </a:p>
        </p:txBody>
      </p:sp>
      <p:pic>
        <p:nvPicPr>
          <p:cNvPr id="6" name="Picture 5">
            <a:extLst>
              <a:ext uri="{FF2B5EF4-FFF2-40B4-BE49-F238E27FC236}">
                <a16:creationId xmlns:a16="http://schemas.microsoft.com/office/drawing/2014/main" id="{3150C2FD-37FF-4DB7-9FCE-979970FD4051}"/>
              </a:ext>
            </a:extLst>
          </p:cNvPr>
          <p:cNvPicPr>
            <a:picLocks noChangeAspect="1"/>
          </p:cNvPicPr>
          <p:nvPr/>
        </p:nvPicPr>
        <p:blipFill>
          <a:blip r:embed="rId2"/>
          <a:stretch>
            <a:fillRect/>
          </a:stretch>
        </p:blipFill>
        <p:spPr>
          <a:xfrm>
            <a:off x="0" y="2168155"/>
            <a:ext cx="8680173" cy="4587449"/>
          </a:xfrm>
          <a:prstGeom prst="rect">
            <a:avLst/>
          </a:prstGeom>
        </p:spPr>
      </p:pic>
      <p:sp>
        <p:nvSpPr>
          <p:cNvPr id="2" name="TextBox 1">
            <a:extLst>
              <a:ext uri="{FF2B5EF4-FFF2-40B4-BE49-F238E27FC236}">
                <a16:creationId xmlns:a16="http://schemas.microsoft.com/office/drawing/2014/main" id="{D63D6D76-CD9A-9B63-7FDC-A0D6186D04D0}"/>
              </a:ext>
            </a:extLst>
          </p:cNvPr>
          <p:cNvSpPr txBox="1"/>
          <p:nvPr/>
        </p:nvSpPr>
        <p:spPr>
          <a:xfrm>
            <a:off x="8888235" y="1677291"/>
            <a:ext cx="2537792" cy="5078313"/>
          </a:xfrm>
          <a:prstGeom prst="rect">
            <a:avLst/>
          </a:prstGeom>
          <a:noFill/>
        </p:spPr>
        <p:txBody>
          <a:bodyPr wrap="square" rtlCol="0">
            <a:spAutoFit/>
          </a:bodyPr>
          <a:lstStyle/>
          <a:p>
            <a:r>
              <a:rPr lang="en-US" dirty="0"/>
              <a:t>Based on the map data, it's apparent that we have a substantial market presence in Southeast Asia and Europe. However, there's room for growth and expansion in countries like Australia, Africa, and South America. Therefore, it would be advisable to focus on these regions to tap into untapped market segments and potentially increase our market share and global reach.</a:t>
            </a:r>
          </a:p>
        </p:txBody>
      </p:sp>
    </p:spTree>
    <p:extLst>
      <p:ext uri="{BB962C8B-B14F-4D97-AF65-F5344CB8AC3E}">
        <p14:creationId xmlns:p14="http://schemas.microsoft.com/office/powerpoint/2010/main" val="3702032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DF71F4-B5A5-8296-820E-FA2F2335D442}"/>
              </a:ext>
            </a:extLst>
          </p:cNvPr>
          <p:cNvSpPr>
            <a:spLocks noGrp="1"/>
          </p:cNvSpPr>
          <p:nvPr>
            <p:ph type="sldNum" sz="quarter" idx="12"/>
          </p:nvPr>
        </p:nvSpPr>
        <p:spPr/>
        <p:txBody>
          <a:bodyPr/>
          <a:lstStyle/>
          <a:p>
            <a:fld id="{48F63A3B-78C7-47BE-AE5E-E10140E04643}" type="slidenum">
              <a:rPr lang="en-US" smtClean="0"/>
              <a:pPr/>
              <a:t>18</a:t>
            </a:fld>
            <a:endParaRPr lang="en-US" dirty="0"/>
          </a:p>
        </p:txBody>
      </p:sp>
      <p:pic>
        <p:nvPicPr>
          <p:cNvPr id="5" name="Picture 4">
            <a:extLst>
              <a:ext uri="{FF2B5EF4-FFF2-40B4-BE49-F238E27FC236}">
                <a16:creationId xmlns:a16="http://schemas.microsoft.com/office/drawing/2014/main" id="{BB61C497-3AFD-64EC-C447-4D30EB4FB96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91474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78793-B176-2C47-788D-B81C562A1BA8}"/>
              </a:ext>
            </a:extLst>
          </p:cNvPr>
          <p:cNvSpPr>
            <a:spLocks noGrp="1"/>
          </p:cNvSpPr>
          <p:nvPr>
            <p:ph type="sldNum" sz="quarter" idx="12"/>
          </p:nvPr>
        </p:nvSpPr>
        <p:spPr/>
        <p:txBody>
          <a:bodyPr/>
          <a:lstStyle/>
          <a:p>
            <a:fld id="{48F63A3B-78C7-47BE-AE5E-E10140E04643}" type="slidenum">
              <a:rPr lang="en-US" smtClean="0"/>
              <a:pPr/>
              <a:t>19</a:t>
            </a:fld>
            <a:endParaRPr lang="en-US" dirty="0"/>
          </a:p>
        </p:txBody>
      </p:sp>
      <p:sp>
        <p:nvSpPr>
          <p:cNvPr id="4" name="TextBox 3">
            <a:extLst>
              <a:ext uri="{FF2B5EF4-FFF2-40B4-BE49-F238E27FC236}">
                <a16:creationId xmlns:a16="http://schemas.microsoft.com/office/drawing/2014/main" id="{7EF7E593-F8CE-7B67-3CBC-C6B3ECED5965}"/>
              </a:ext>
            </a:extLst>
          </p:cNvPr>
          <p:cNvSpPr txBox="1"/>
          <p:nvPr/>
        </p:nvSpPr>
        <p:spPr>
          <a:xfrm>
            <a:off x="2345635" y="102396"/>
            <a:ext cx="5330027" cy="954107"/>
          </a:xfrm>
          <a:prstGeom prst="rect">
            <a:avLst/>
          </a:prstGeom>
          <a:noFill/>
        </p:spPr>
        <p:txBody>
          <a:bodyPr wrap="square" rtlCol="0">
            <a:spAutoFit/>
          </a:bodyPr>
          <a:lstStyle/>
          <a:p>
            <a:r>
              <a:rPr lang="en-US" sz="2800" dirty="0"/>
              <a:t>How does the rental revenue vary by country?</a:t>
            </a:r>
          </a:p>
        </p:txBody>
      </p:sp>
      <p:pic>
        <p:nvPicPr>
          <p:cNvPr id="5" name="Picture 4">
            <a:extLst>
              <a:ext uri="{FF2B5EF4-FFF2-40B4-BE49-F238E27FC236}">
                <a16:creationId xmlns:a16="http://schemas.microsoft.com/office/drawing/2014/main" id="{7089B776-DE8D-9184-C3CE-27C5CCDD54A7}"/>
              </a:ext>
            </a:extLst>
          </p:cNvPr>
          <p:cNvPicPr>
            <a:picLocks noChangeAspect="1"/>
          </p:cNvPicPr>
          <p:nvPr/>
        </p:nvPicPr>
        <p:blipFill>
          <a:blip r:embed="rId2"/>
          <a:stretch>
            <a:fillRect/>
          </a:stretch>
        </p:blipFill>
        <p:spPr>
          <a:xfrm>
            <a:off x="0" y="2148866"/>
            <a:ext cx="8719930" cy="4450717"/>
          </a:xfrm>
          <a:prstGeom prst="rect">
            <a:avLst/>
          </a:prstGeom>
        </p:spPr>
      </p:pic>
      <p:sp>
        <p:nvSpPr>
          <p:cNvPr id="2" name="TextBox 1">
            <a:extLst>
              <a:ext uri="{FF2B5EF4-FFF2-40B4-BE49-F238E27FC236}">
                <a16:creationId xmlns:a16="http://schemas.microsoft.com/office/drawing/2014/main" id="{E5DF720D-E817-1629-0132-AEBB35DA0DAF}"/>
              </a:ext>
            </a:extLst>
          </p:cNvPr>
          <p:cNvSpPr txBox="1"/>
          <p:nvPr/>
        </p:nvSpPr>
        <p:spPr>
          <a:xfrm>
            <a:off x="9000614" y="1643270"/>
            <a:ext cx="2875722" cy="5078313"/>
          </a:xfrm>
          <a:prstGeom prst="rect">
            <a:avLst/>
          </a:prstGeom>
          <a:noFill/>
        </p:spPr>
        <p:txBody>
          <a:bodyPr wrap="square" rtlCol="0">
            <a:spAutoFit/>
          </a:bodyPr>
          <a:lstStyle/>
          <a:p>
            <a:r>
              <a:rPr lang="en-US" dirty="0"/>
              <a:t>Based on the map data, it's evident that we generate substantial revenue in Southeast Asia, Europe, and certain parts of Africa. Nevertheless, there is an opportunity for growth and expansion in countries such as Australia, Africa, South America, and the former USSR region. Therefore, it is recommended that we concentrate our efforts in these areas to target untapped market segments and potentially enhance our market share and global presence.</a:t>
            </a:r>
          </a:p>
        </p:txBody>
      </p:sp>
    </p:spTree>
    <p:extLst>
      <p:ext uri="{BB962C8B-B14F-4D97-AF65-F5344CB8AC3E}">
        <p14:creationId xmlns:p14="http://schemas.microsoft.com/office/powerpoint/2010/main" val="2427623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807FD79-198D-87B4-ACF8-95AFDDC55CF8}"/>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BFE5ACBE-A6DD-55AF-EAC5-020F1C0135F2}"/>
              </a:ext>
            </a:extLst>
          </p:cNvPr>
          <p:cNvSpPr>
            <a:spLocks noGrp="1"/>
          </p:cNvSpPr>
          <p:nvPr>
            <p:ph type="sldNum" sz="quarter" idx="12"/>
          </p:nvPr>
        </p:nvSpPr>
        <p:spPr/>
        <p:txBody>
          <a:bodyPr/>
          <a:lstStyle/>
          <a:p>
            <a:fld id="{48F63A3B-78C7-47BE-AE5E-E10140E04643}" type="slidenum">
              <a:rPr lang="en-US" smtClean="0"/>
              <a:pPr/>
              <a:t>2</a:t>
            </a:fld>
            <a:endParaRPr lang="en-US" dirty="0"/>
          </a:p>
        </p:txBody>
      </p:sp>
      <p:pic>
        <p:nvPicPr>
          <p:cNvPr id="5" name="Picture 4">
            <a:extLst>
              <a:ext uri="{FF2B5EF4-FFF2-40B4-BE49-F238E27FC236}">
                <a16:creationId xmlns:a16="http://schemas.microsoft.com/office/drawing/2014/main" id="{F8461BC8-33B5-CBB8-680C-4251634B6822}"/>
              </a:ext>
            </a:extLst>
          </p:cNvPr>
          <p:cNvPicPr>
            <a:picLocks noChangeAspect="1"/>
          </p:cNvPicPr>
          <p:nvPr/>
        </p:nvPicPr>
        <p:blipFill>
          <a:blip r:embed="rId2"/>
          <a:stretch>
            <a:fillRect/>
          </a:stretch>
        </p:blipFill>
        <p:spPr>
          <a:xfrm>
            <a:off x="128286" y="185531"/>
            <a:ext cx="11935426" cy="6467060"/>
          </a:xfrm>
          <a:prstGeom prst="rect">
            <a:avLst/>
          </a:prstGeom>
        </p:spPr>
      </p:pic>
    </p:spTree>
    <p:extLst>
      <p:ext uri="{BB962C8B-B14F-4D97-AF65-F5344CB8AC3E}">
        <p14:creationId xmlns:p14="http://schemas.microsoft.com/office/powerpoint/2010/main" val="2825297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78793-B176-2C47-788D-B81C562A1BA8}"/>
              </a:ext>
            </a:extLst>
          </p:cNvPr>
          <p:cNvSpPr>
            <a:spLocks noGrp="1"/>
          </p:cNvSpPr>
          <p:nvPr>
            <p:ph type="sldNum" sz="quarter" idx="12"/>
          </p:nvPr>
        </p:nvSpPr>
        <p:spPr/>
        <p:txBody>
          <a:bodyPr/>
          <a:lstStyle/>
          <a:p>
            <a:fld id="{48F63A3B-78C7-47BE-AE5E-E10140E04643}" type="slidenum">
              <a:rPr lang="en-US" smtClean="0"/>
              <a:pPr/>
              <a:t>20</a:t>
            </a:fld>
            <a:endParaRPr lang="en-US" dirty="0"/>
          </a:p>
        </p:txBody>
      </p:sp>
      <p:sp>
        <p:nvSpPr>
          <p:cNvPr id="4" name="TextBox 3">
            <a:extLst>
              <a:ext uri="{FF2B5EF4-FFF2-40B4-BE49-F238E27FC236}">
                <a16:creationId xmlns:a16="http://schemas.microsoft.com/office/drawing/2014/main" id="{7EF7E593-F8CE-7B67-3CBC-C6B3ECED5965}"/>
              </a:ext>
            </a:extLst>
          </p:cNvPr>
          <p:cNvSpPr txBox="1"/>
          <p:nvPr/>
        </p:nvSpPr>
        <p:spPr>
          <a:xfrm>
            <a:off x="2345635" y="102396"/>
            <a:ext cx="5330027" cy="954107"/>
          </a:xfrm>
          <a:prstGeom prst="rect">
            <a:avLst/>
          </a:prstGeom>
          <a:noFill/>
        </p:spPr>
        <p:txBody>
          <a:bodyPr wrap="square" rtlCol="0">
            <a:spAutoFit/>
          </a:bodyPr>
          <a:lstStyle/>
          <a:p>
            <a:r>
              <a:rPr lang="en-US" sz="2800" dirty="0"/>
              <a:t>Which film categories have the highest rental rates?</a:t>
            </a:r>
          </a:p>
        </p:txBody>
      </p:sp>
      <p:pic>
        <p:nvPicPr>
          <p:cNvPr id="6" name="Picture 5">
            <a:extLst>
              <a:ext uri="{FF2B5EF4-FFF2-40B4-BE49-F238E27FC236}">
                <a16:creationId xmlns:a16="http://schemas.microsoft.com/office/drawing/2014/main" id="{597A3A13-2D29-6B94-EC2B-3C88C28340FB}"/>
              </a:ext>
            </a:extLst>
          </p:cNvPr>
          <p:cNvPicPr>
            <a:picLocks noChangeAspect="1"/>
          </p:cNvPicPr>
          <p:nvPr/>
        </p:nvPicPr>
        <p:blipFill>
          <a:blip r:embed="rId2"/>
          <a:stretch>
            <a:fillRect/>
          </a:stretch>
        </p:blipFill>
        <p:spPr>
          <a:xfrm>
            <a:off x="1545860" y="1478467"/>
            <a:ext cx="3464788" cy="5277137"/>
          </a:xfrm>
          <a:prstGeom prst="rect">
            <a:avLst/>
          </a:prstGeom>
        </p:spPr>
      </p:pic>
      <p:sp>
        <p:nvSpPr>
          <p:cNvPr id="2" name="TextBox 1">
            <a:extLst>
              <a:ext uri="{FF2B5EF4-FFF2-40B4-BE49-F238E27FC236}">
                <a16:creationId xmlns:a16="http://schemas.microsoft.com/office/drawing/2014/main" id="{ABF2EC75-53CE-CA54-2F44-2BEC31AD398F}"/>
              </a:ext>
            </a:extLst>
          </p:cNvPr>
          <p:cNvSpPr txBox="1"/>
          <p:nvPr/>
        </p:nvSpPr>
        <p:spPr>
          <a:xfrm>
            <a:off x="5287617" y="1478467"/>
            <a:ext cx="5711687" cy="923330"/>
          </a:xfrm>
          <a:prstGeom prst="rect">
            <a:avLst/>
          </a:prstGeom>
          <a:noFill/>
        </p:spPr>
        <p:txBody>
          <a:bodyPr wrap="square" rtlCol="0">
            <a:spAutoFit/>
          </a:bodyPr>
          <a:lstStyle/>
          <a:p>
            <a:r>
              <a:rPr lang="en-US" dirty="0"/>
              <a:t>From the data, it is discernible that the genres with the highest film rental rates are Action, Animation, Children, and Classics, in that order.</a:t>
            </a:r>
          </a:p>
        </p:txBody>
      </p:sp>
    </p:spTree>
    <p:extLst>
      <p:ext uri="{BB962C8B-B14F-4D97-AF65-F5344CB8AC3E}">
        <p14:creationId xmlns:p14="http://schemas.microsoft.com/office/powerpoint/2010/main" val="2734777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78793-B176-2C47-788D-B81C562A1BA8}"/>
              </a:ext>
            </a:extLst>
          </p:cNvPr>
          <p:cNvSpPr>
            <a:spLocks noGrp="1"/>
          </p:cNvSpPr>
          <p:nvPr>
            <p:ph type="sldNum" sz="quarter" idx="12"/>
          </p:nvPr>
        </p:nvSpPr>
        <p:spPr/>
        <p:txBody>
          <a:bodyPr/>
          <a:lstStyle/>
          <a:p>
            <a:fld id="{48F63A3B-78C7-47BE-AE5E-E10140E04643}" type="slidenum">
              <a:rPr lang="en-US" smtClean="0"/>
              <a:pPr/>
              <a:t>21</a:t>
            </a:fld>
            <a:endParaRPr lang="en-US" dirty="0"/>
          </a:p>
        </p:txBody>
      </p:sp>
      <p:sp>
        <p:nvSpPr>
          <p:cNvPr id="4" name="TextBox 3">
            <a:extLst>
              <a:ext uri="{FF2B5EF4-FFF2-40B4-BE49-F238E27FC236}">
                <a16:creationId xmlns:a16="http://schemas.microsoft.com/office/drawing/2014/main" id="{7EF7E593-F8CE-7B67-3CBC-C6B3ECED5965}"/>
              </a:ext>
            </a:extLst>
          </p:cNvPr>
          <p:cNvSpPr txBox="1"/>
          <p:nvPr/>
        </p:nvSpPr>
        <p:spPr>
          <a:xfrm>
            <a:off x="2345635" y="102396"/>
            <a:ext cx="5330027" cy="954107"/>
          </a:xfrm>
          <a:prstGeom prst="rect">
            <a:avLst/>
          </a:prstGeom>
          <a:noFill/>
        </p:spPr>
        <p:txBody>
          <a:bodyPr wrap="square" rtlCol="0">
            <a:spAutoFit/>
          </a:bodyPr>
          <a:lstStyle/>
          <a:p>
            <a:r>
              <a:rPr lang="en-US" sz="2800" dirty="0"/>
              <a:t>How does the average rental duration vary by film category?</a:t>
            </a:r>
          </a:p>
        </p:txBody>
      </p:sp>
      <p:pic>
        <p:nvPicPr>
          <p:cNvPr id="6" name="Picture 5">
            <a:extLst>
              <a:ext uri="{FF2B5EF4-FFF2-40B4-BE49-F238E27FC236}">
                <a16:creationId xmlns:a16="http://schemas.microsoft.com/office/drawing/2014/main" id="{C4E40686-D6DD-A5A3-31E0-D652460C0DC5}"/>
              </a:ext>
            </a:extLst>
          </p:cNvPr>
          <p:cNvPicPr>
            <a:picLocks noChangeAspect="1"/>
          </p:cNvPicPr>
          <p:nvPr/>
        </p:nvPicPr>
        <p:blipFill>
          <a:blip r:embed="rId2"/>
          <a:stretch>
            <a:fillRect/>
          </a:stretch>
        </p:blipFill>
        <p:spPr>
          <a:xfrm>
            <a:off x="0" y="2190334"/>
            <a:ext cx="8242852" cy="4250222"/>
          </a:xfrm>
          <a:prstGeom prst="rect">
            <a:avLst/>
          </a:prstGeom>
        </p:spPr>
      </p:pic>
      <p:sp>
        <p:nvSpPr>
          <p:cNvPr id="2" name="TextBox 1">
            <a:extLst>
              <a:ext uri="{FF2B5EF4-FFF2-40B4-BE49-F238E27FC236}">
                <a16:creationId xmlns:a16="http://schemas.microsoft.com/office/drawing/2014/main" id="{F220AF11-4EC3-D142-592B-4D3BF16CCA8D}"/>
              </a:ext>
            </a:extLst>
          </p:cNvPr>
          <p:cNvSpPr txBox="1"/>
          <p:nvPr/>
        </p:nvSpPr>
        <p:spPr>
          <a:xfrm>
            <a:off x="8428383" y="2190334"/>
            <a:ext cx="3763617" cy="3799649"/>
          </a:xfrm>
          <a:prstGeom prst="rect">
            <a:avLst/>
          </a:prstGeom>
          <a:noFill/>
        </p:spPr>
        <p:txBody>
          <a:bodyPr wrap="square" rtlCol="0">
            <a:spAutoFit/>
          </a:bodyPr>
          <a:lstStyle/>
          <a:p>
            <a:r>
              <a:rPr lang="en-US" dirty="0"/>
              <a:t>It can be observed that the average rental duration for Sports, New, Documentary, Horror, and Sci-Fi genres is relatively low, while genres such as Travel, Music, Family, and Foreign have the highest rental duration. This suggests that people are more inclined towards exploring and enjoying outdoor experiences, as reflected in their longer rental durations for genres associated with travel and family-oriented entertainment.</a:t>
            </a:r>
          </a:p>
        </p:txBody>
      </p:sp>
    </p:spTree>
    <p:extLst>
      <p:ext uri="{BB962C8B-B14F-4D97-AF65-F5344CB8AC3E}">
        <p14:creationId xmlns:p14="http://schemas.microsoft.com/office/powerpoint/2010/main" val="2019232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E34599-30BF-02C5-B27D-24FB8D5DDAA2}"/>
              </a:ext>
            </a:extLst>
          </p:cNvPr>
          <p:cNvSpPr>
            <a:spLocks noGrp="1"/>
          </p:cNvSpPr>
          <p:nvPr>
            <p:ph type="sldNum" sz="quarter" idx="12"/>
          </p:nvPr>
        </p:nvSpPr>
        <p:spPr/>
        <p:txBody>
          <a:bodyPr/>
          <a:lstStyle/>
          <a:p>
            <a:fld id="{48F63A3B-78C7-47BE-AE5E-E10140E04643}" type="slidenum">
              <a:rPr lang="en-US" smtClean="0"/>
              <a:pPr/>
              <a:t>22</a:t>
            </a:fld>
            <a:endParaRPr lang="en-US" dirty="0"/>
          </a:p>
        </p:txBody>
      </p:sp>
      <p:pic>
        <p:nvPicPr>
          <p:cNvPr id="5" name="Picture 4">
            <a:extLst>
              <a:ext uri="{FF2B5EF4-FFF2-40B4-BE49-F238E27FC236}">
                <a16:creationId xmlns:a16="http://schemas.microsoft.com/office/drawing/2014/main" id="{4031C863-7833-2C70-9AEC-D74E29D0E5F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21257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78793-B176-2C47-788D-B81C562A1BA8}"/>
              </a:ext>
            </a:extLst>
          </p:cNvPr>
          <p:cNvSpPr>
            <a:spLocks noGrp="1"/>
          </p:cNvSpPr>
          <p:nvPr>
            <p:ph type="sldNum" sz="quarter" idx="12"/>
          </p:nvPr>
        </p:nvSpPr>
        <p:spPr/>
        <p:txBody>
          <a:bodyPr/>
          <a:lstStyle/>
          <a:p>
            <a:fld id="{48F63A3B-78C7-47BE-AE5E-E10140E04643}" type="slidenum">
              <a:rPr lang="en-US" smtClean="0"/>
              <a:pPr/>
              <a:t>23</a:t>
            </a:fld>
            <a:endParaRPr lang="en-US" dirty="0"/>
          </a:p>
        </p:txBody>
      </p:sp>
      <p:sp>
        <p:nvSpPr>
          <p:cNvPr id="4" name="TextBox 3">
            <a:extLst>
              <a:ext uri="{FF2B5EF4-FFF2-40B4-BE49-F238E27FC236}">
                <a16:creationId xmlns:a16="http://schemas.microsoft.com/office/drawing/2014/main" id="{7EF7E593-F8CE-7B67-3CBC-C6B3ECED5965}"/>
              </a:ext>
            </a:extLst>
          </p:cNvPr>
          <p:cNvSpPr txBox="1"/>
          <p:nvPr/>
        </p:nvSpPr>
        <p:spPr>
          <a:xfrm>
            <a:off x="2345635" y="102396"/>
            <a:ext cx="5330027" cy="954107"/>
          </a:xfrm>
          <a:prstGeom prst="rect">
            <a:avLst/>
          </a:prstGeom>
          <a:noFill/>
        </p:spPr>
        <p:txBody>
          <a:bodyPr wrap="square" rtlCol="0">
            <a:spAutoFit/>
          </a:bodyPr>
          <a:lstStyle/>
          <a:p>
            <a:r>
              <a:rPr lang="en-US" sz="2800" dirty="0"/>
              <a:t>How does the rental revenue vary by country?</a:t>
            </a:r>
          </a:p>
        </p:txBody>
      </p:sp>
      <p:pic>
        <p:nvPicPr>
          <p:cNvPr id="5" name="Picture 4">
            <a:extLst>
              <a:ext uri="{FF2B5EF4-FFF2-40B4-BE49-F238E27FC236}">
                <a16:creationId xmlns:a16="http://schemas.microsoft.com/office/drawing/2014/main" id="{7089B776-DE8D-9184-C3CE-27C5CCDD54A7}"/>
              </a:ext>
            </a:extLst>
          </p:cNvPr>
          <p:cNvPicPr>
            <a:picLocks noChangeAspect="1"/>
          </p:cNvPicPr>
          <p:nvPr/>
        </p:nvPicPr>
        <p:blipFill>
          <a:blip r:embed="rId2"/>
          <a:stretch>
            <a:fillRect/>
          </a:stretch>
        </p:blipFill>
        <p:spPr>
          <a:xfrm>
            <a:off x="0" y="2148866"/>
            <a:ext cx="8719930" cy="4450717"/>
          </a:xfrm>
          <a:prstGeom prst="rect">
            <a:avLst/>
          </a:prstGeom>
        </p:spPr>
      </p:pic>
      <p:sp>
        <p:nvSpPr>
          <p:cNvPr id="7" name="TextBox 6">
            <a:extLst>
              <a:ext uri="{FF2B5EF4-FFF2-40B4-BE49-F238E27FC236}">
                <a16:creationId xmlns:a16="http://schemas.microsoft.com/office/drawing/2014/main" id="{B22310D5-0491-7D12-DE0C-8AFA6D10098E}"/>
              </a:ext>
            </a:extLst>
          </p:cNvPr>
          <p:cNvSpPr txBox="1"/>
          <p:nvPr/>
        </p:nvSpPr>
        <p:spPr>
          <a:xfrm>
            <a:off x="8921101" y="2102483"/>
            <a:ext cx="3034747" cy="2308324"/>
          </a:xfrm>
          <a:prstGeom prst="rect">
            <a:avLst/>
          </a:prstGeom>
          <a:noFill/>
        </p:spPr>
        <p:txBody>
          <a:bodyPr wrap="square" rtlCol="0">
            <a:spAutoFit/>
          </a:bodyPr>
          <a:lstStyle/>
          <a:p>
            <a:r>
              <a:rPr lang="en-US" dirty="0"/>
              <a:t>In terms of revenue share, the highest proportions come from India, China, the USA, Japan, and Mexico. Conversely, Afghanistan, American Samoa, Lithuania, and Tonga contribute the lowest revenue shares.</a:t>
            </a:r>
          </a:p>
        </p:txBody>
      </p:sp>
    </p:spTree>
    <p:extLst>
      <p:ext uri="{BB962C8B-B14F-4D97-AF65-F5344CB8AC3E}">
        <p14:creationId xmlns:p14="http://schemas.microsoft.com/office/powerpoint/2010/main" val="2591354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78793-B176-2C47-788D-B81C562A1BA8}"/>
              </a:ext>
            </a:extLst>
          </p:cNvPr>
          <p:cNvSpPr>
            <a:spLocks noGrp="1"/>
          </p:cNvSpPr>
          <p:nvPr>
            <p:ph type="sldNum" sz="quarter" idx="12"/>
          </p:nvPr>
        </p:nvSpPr>
        <p:spPr/>
        <p:txBody>
          <a:bodyPr/>
          <a:lstStyle/>
          <a:p>
            <a:fld id="{48F63A3B-78C7-47BE-AE5E-E10140E04643}" type="slidenum">
              <a:rPr lang="en-US" smtClean="0"/>
              <a:pPr/>
              <a:t>24</a:t>
            </a:fld>
            <a:endParaRPr lang="en-US" dirty="0"/>
          </a:p>
        </p:txBody>
      </p:sp>
      <p:sp>
        <p:nvSpPr>
          <p:cNvPr id="4" name="TextBox 3">
            <a:extLst>
              <a:ext uri="{FF2B5EF4-FFF2-40B4-BE49-F238E27FC236}">
                <a16:creationId xmlns:a16="http://schemas.microsoft.com/office/drawing/2014/main" id="{7EF7E593-F8CE-7B67-3CBC-C6B3ECED5965}"/>
              </a:ext>
            </a:extLst>
          </p:cNvPr>
          <p:cNvSpPr txBox="1"/>
          <p:nvPr/>
        </p:nvSpPr>
        <p:spPr>
          <a:xfrm>
            <a:off x="2345635" y="102396"/>
            <a:ext cx="5330027" cy="954107"/>
          </a:xfrm>
          <a:prstGeom prst="rect">
            <a:avLst/>
          </a:prstGeom>
          <a:noFill/>
        </p:spPr>
        <p:txBody>
          <a:bodyPr wrap="square" rtlCol="0">
            <a:spAutoFit/>
          </a:bodyPr>
          <a:lstStyle/>
          <a:p>
            <a:r>
              <a:rPr lang="en-US" sz="2800" dirty="0"/>
              <a:t>What is the average rental duration by staff member?</a:t>
            </a:r>
          </a:p>
        </p:txBody>
      </p:sp>
      <p:pic>
        <p:nvPicPr>
          <p:cNvPr id="6" name="Picture 5">
            <a:extLst>
              <a:ext uri="{FF2B5EF4-FFF2-40B4-BE49-F238E27FC236}">
                <a16:creationId xmlns:a16="http://schemas.microsoft.com/office/drawing/2014/main" id="{374F9279-F0A3-9360-DE0D-A22E9F88A8BC}"/>
              </a:ext>
            </a:extLst>
          </p:cNvPr>
          <p:cNvPicPr>
            <a:picLocks noChangeAspect="1"/>
          </p:cNvPicPr>
          <p:nvPr/>
        </p:nvPicPr>
        <p:blipFill>
          <a:blip r:embed="rId2"/>
          <a:stretch>
            <a:fillRect/>
          </a:stretch>
        </p:blipFill>
        <p:spPr>
          <a:xfrm>
            <a:off x="0" y="2084284"/>
            <a:ext cx="6559826" cy="4084420"/>
          </a:xfrm>
          <a:prstGeom prst="rect">
            <a:avLst/>
          </a:prstGeom>
        </p:spPr>
      </p:pic>
      <p:sp>
        <p:nvSpPr>
          <p:cNvPr id="2" name="TextBox 1">
            <a:extLst>
              <a:ext uri="{FF2B5EF4-FFF2-40B4-BE49-F238E27FC236}">
                <a16:creationId xmlns:a16="http://schemas.microsoft.com/office/drawing/2014/main" id="{E58D0A07-8548-FE33-F0BA-C066F468FD95}"/>
              </a:ext>
            </a:extLst>
          </p:cNvPr>
          <p:cNvSpPr txBox="1"/>
          <p:nvPr/>
        </p:nvSpPr>
        <p:spPr>
          <a:xfrm>
            <a:off x="6917635" y="2084284"/>
            <a:ext cx="4041913" cy="3139321"/>
          </a:xfrm>
          <a:prstGeom prst="rect">
            <a:avLst/>
          </a:prstGeom>
          <a:noFill/>
        </p:spPr>
        <p:txBody>
          <a:bodyPr wrap="square" rtlCol="0">
            <a:spAutoFit/>
          </a:bodyPr>
          <a:lstStyle/>
          <a:p>
            <a:r>
              <a:rPr lang="en-US" dirty="0"/>
              <a:t>The average rental duration for staff doesn't exhibit significant differences. Therefore, it would be prudent to concentrate efforts on enhancing market penetration for Store 2. Additionally, optimizing efficiency during non-peak seasons through targeted offers and sales strategies tailored to specific city and country dynamics can maximize overall store performance.</a:t>
            </a:r>
          </a:p>
        </p:txBody>
      </p:sp>
    </p:spTree>
    <p:extLst>
      <p:ext uri="{BB962C8B-B14F-4D97-AF65-F5344CB8AC3E}">
        <p14:creationId xmlns:p14="http://schemas.microsoft.com/office/powerpoint/2010/main" val="2826469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1A71411-7045-28D9-6B3A-4633178FD423}"/>
              </a:ext>
            </a:extLst>
          </p:cNvPr>
          <p:cNvSpPr>
            <a:spLocks noGrp="1"/>
          </p:cNvSpPr>
          <p:nvPr>
            <p:ph type="title"/>
          </p:nvPr>
        </p:nvSpPr>
        <p:spPr>
          <a:xfrm>
            <a:off x="2054087" y="2766855"/>
            <a:ext cx="8083825" cy="1324290"/>
          </a:xfrm>
        </p:spPr>
        <p:txBody>
          <a:bodyPr/>
          <a:lstStyle/>
          <a:p>
            <a:r>
              <a:rPr lang="en-US" dirty="0"/>
              <a:t>EDA Statement</a:t>
            </a:r>
          </a:p>
        </p:txBody>
      </p:sp>
      <p:sp>
        <p:nvSpPr>
          <p:cNvPr id="3" name="Slide Number Placeholder 2">
            <a:extLst>
              <a:ext uri="{FF2B5EF4-FFF2-40B4-BE49-F238E27FC236}">
                <a16:creationId xmlns:a16="http://schemas.microsoft.com/office/drawing/2014/main" id="{0646A38F-5929-4C98-5586-0CEE1B9BF3DD}"/>
              </a:ext>
            </a:extLst>
          </p:cNvPr>
          <p:cNvSpPr>
            <a:spLocks noGrp="1"/>
          </p:cNvSpPr>
          <p:nvPr>
            <p:ph type="sldNum" sz="quarter" idx="4294967295"/>
          </p:nvPr>
        </p:nvSpPr>
        <p:spPr>
          <a:xfrm>
            <a:off x="11204575" y="457200"/>
            <a:ext cx="987425" cy="244475"/>
          </a:xfrm>
        </p:spPr>
        <p:txBody>
          <a:bodyPr/>
          <a:lstStyle/>
          <a:p>
            <a:fld id="{48F63A3B-78C7-47BE-AE5E-E10140E04643}" type="slidenum">
              <a:rPr lang="en-US" smtClean="0"/>
              <a:pPr/>
              <a:t>25</a:t>
            </a:fld>
            <a:endParaRPr lang="en-US" dirty="0"/>
          </a:p>
        </p:txBody>
      </p:sp>
    </p:spTree>
    <p:extLst>
      <p:ext uri="{BB962C8B-B14F-4D97-AF65-F5344CB8AC3E}">
        <p14:creationId xmlns:p14="http://schemas.microsoft.com/office/powerpoint/2010/main" val="2917468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78793-B176-2C47-788D-B81C562A1BA8}"/>
              </a:ext>
            </a:extLst>
          </p:cNvPr>
          <p:cNvSpPr>
            <a:spLocks noGrp="1"/>
          </p:cNvSpPr>
          <p:nvPr>
            <p:ph type="sldNum" sz="quarter" idx="12"/>
          </p:nvPr>
        </p:nvSpPr>
        <p:spPr/>
        <p:txBody>
          <a:bodyPr/>
          <a:lstStyle/>
          <a:p>
            <a:fld id="{48F63A3B-78C7-47BE-AE5E-E10140E04643}" type="slidenum">
              <a:rPr lang="en-US" smtClean="0"/>
              <a:pPr/>
              <a:t>26</a:t>
            </a:fld>
            <a:endParaRPr lang="en-US" dirty="0"/>
          </a:p>
        </p:txBody>
      </p:sp>
      <p:sp>
        <p:nvSpPr>
          <p:cNvPr id="4" name="TextBox 3">
            <a:extLst>
              <a:ext uri="{FF2B5EF4-FFF2-40B4-BE49-F238E27FC236}">
                <a16:creationId xmlns:a16="http://schemas.microsoft.com/office/drawing/2014/main" id="{7EF7E593-F8CE-7B67-3CBC-C6B3ECED5965}"/>
              </a:ext>
            </a:extLst>
          </p:cNvPr>
          <p:cNvSpPr txBox="1"/>
          <p:nvPr/>
        </p:nvSpPr>
        <p:spPr>
          <a:xfrm>
            <a:off x="2345635" y="102396"/>
            <a:ext cx="6692348" cy="954107"/>
          </a:xfrm>
          <a:prstGeom prst="rect">
            <a:avLst/>
          </a:prstGeom>
          <a:noFill/>
        </p:spPr>
        <p:txBody>
          <a:bodyPr wrap="square" rtlCol="0">
            <a:spAutoFit/>
          </a:bodyPr>
          <a:lstStyle/>
          <a:p>
            <a:r>
              <a:rPr lang="en-US" sz="2800" dirty="0"/>
              <a:t>Which films have the highest rental rates and are most in demand?</a:t>
            </a:r>
          </a:p>
        </p:txBody>
      </p:sp>
      <p:pic>
        <p:nvPicPr>
          <p:cNvPr id="5" name="Picture 4">
            <a:extLst>
              <a:ext uri="{FF2B5EF4-FFF2-40B4-BE49-F238E27FC236}">
                <a16:creationId xmlns:a16="http://schemas.microsoft.com/office/drawing/2014/main" id="{374B1061-6D48-A2D3-6DB8-5DD8BD38248C}"/>
              </a:ext>
            </a:extLst>
          </p:cNvPr>
          <p:cNvPicPr>
            <a:picLocks noChangeAspect="1"/>
          </p:cNvPicPr>
          <p:nvPr/>
        </p:nvPicPr>
        <p:blipFill>
          <a:blip r:embed="rId2"/>
          <a:stretch>
            <a:fillRect/>
          </a:stretch>
        </p:blipFill>
        <p:spPr>
          <a:xfrm>
            <a:off x="-1" y="2125776"/>
            <a:ext cx="7673009" cy="3844415"/>
          </a:xfrm>
          <a:prstGeom prst="rect">
            <a:avLst/>
          </a:prstGeom>
        </p:spPr>
      </p:pic>
      <p:sp>
        <p:nvSpPr>
          <p:cNvPr id="6" name="TextBox 5">
            <a:extLst>
              <a:ext uri="{FF2B5EF4-FFF2-40B4-BE49-F238E27FC236}">
                <a16:creationId xmlns:a16="http://schemas.microsoft.com/office/drawing/2014/main" id="{96C6A0AF-A068-F431-A708-05F2746AEB60}"/>
              </a:ext>
            </a:extLst>
          </p:cNvPr>
          <p:cNvSpPr txBox="1"/>
          <p:nvPr/>
        </p:nvSpPr>
        <p:spPr>
          <a:xfrm>
            <a:off x="7832035" y="2125775"/>
            <a:ext cx="3593992" cy="1477328"/>
          </a:xfrm>
          <a:prstGeom prst="rect">
            <a:avLst/>
          </a:prstGeom>
          <a:noFill/>
        </p:spPr>
        <p:txBody>
          <a:bodyPr wrap="square" rtlCol="0">
            <a:spAutoFit/>
          </a:bodyPr>
          <a:lstStyle/>
          <a:p>
            <a:r>
              <a:rPr lang="en-US" dirty="0"/>
              <a:t>The highest rental rate observed is $4.99, and based on this information, we can identify the top 10 movies in high demand by their rental rates at this price point.</a:t>
            </a:r>
          </a:p>
        </p:txBody>
      </p:sp>
    </p:spTree>
    <p:extLst>
      <p:ext uri="{BB962C8B-B14F-4D97-AF65-F5344CB8AC3E}">
        <p14:creationId xmlns:p14="http://schemas.microsoft.com/office/powerpoint/2010/main" val="1051047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78793-B176-2C47-788D-B81C562A1BA8}"/>
              </a:ext>
            </a:extLst>
          </p:cNvPr>
          <p:cNvSpPr>
            <a:spLocks noGrp="1"/>
          </p:cNvSpPr>
          <p:nvPr>
            <p:ph type="sldNum" sz="quarter" idx="12"/>
          </p:nvPr>
        </p:nvSpPr>
        <p:spPr/>
        <p:txBody>
          <a:bodyPr/>
          <a:lstStyle/>
          <a:p>
            <a:fld id="{48F63A3B-78C7-47BE-AE5E-E10140E04643}" type="slidenum">
              <a:rPr lang="en-US" smtClean="0"/>
              <a:pPr/>
              <a:t>27</a:t>
            </a:fld>
            <a:endParaRPr lang="en-US" dirty="0"/>
          </a:p>
        </p:txBody>
      </p:sp>
      <p:sp>
        <p:nvSpPr>
          <p:cNvPr id="4" name="TextBox 3">
            <a:extLst>
              <a:ext uri="{FF2B5EF4-FFF2-40B4-BE49-F238E27FC236}">
                <a16:creationId xmlns:a16="http://schemas.microsoft.com/office/drawing/2014/main" id="{7EF7E593-F8CE-7B67-3CBC-C6B3ECED5965}"/>
              </a:ext>
            </a:extLst>
          </p:cNvPr>
          <p:cNvSpPr txBox="1"/>
          <p:nvPr/>
        </p:nvSpPr>
        <p:spPr>
          <a:xfrm>
            <a:off x="2345635" y="102396"/>
            <a:ext cx="6692348" cy="954107"/>
          </a:xfrm>
          <a:prstGeom prst="rect">
            <a:avLst/>
          </a:prstGeom>
          <a:noFill/>
        </p:spPr>
        <p:txBody>
          <a:bodyPr wrap="square" rtlCol="0">
            <a:spAutoFit/>
          </a:bodyPr>
          <a:lstStyle/>
          <a:p>
            <a:r>
              <a:rPr lang="en-US" sz="2800" dirty="0"/>
              <a:t>Are there seasonal trends in customer behavior across different locations?</a:t>
            </a:r>
          </a:p>
        </p:txBody>
      </p:sp>
      <p:pic>
        <p:nvPicPr>
          <p:cNvPr id="5" name="Picture 4">
            <a:extLst>
              <a:ext uri="{FF2B5EF4-FFF2-40B4-BE49-F238E27FC236}">
                <a16:creationId xmlns:a16="http://schemas.microsoft.com/office/drawing/2014/main" id="{5578119E-8646-1A33-5D1F-63A872A5D695}"/>
              </a:ext>
            </a:extLst>
          </p:cNvPr>
          <p:cNvPicPr>
            <a:picLocks noChangeAspect="1"/>
          </p:cNvPicPr>
          <p:nvPr/>
        </p:nvPicPr>
        <p:blipFill>
          <a:blip r:embed="rId2"/>
          <a:stretch>
            <a:fillRect/>
          </a:stretch>
        </p:blipFill>
        <p:spPr>
          <a:xfrm>
            <a:off x="-6626" y="1056504"/>
            <a:ext cx="8700052" cy="2839635"/>
          </a:xfrm>
          <a:prstGeom prst="rect">
            <a:avLst/>
          </a:prstGeom>
        </p:spPr>
      </p:pic>
      <p:pic>
        <p:nvPicPr>
          <p:cNvPr id="8" name="Picture 7">
            <a:extLst>
              <a:ext uri="{FF2B5EF4-FFF2-40B4-BE49-F238E27FC236}">
                <a16:creationId xmlns:a16="http://schemas.microsoft.com/office/drawing/2014/main" id="{EF9ACCF2-5B68-267E-B63D-9266818941EF}"/>
              </a:ext>
            </a:extLst>
          </p:cNvPr>
          <p:cNvPicPr>
            <a:picLocks noChangeAspect="1"/>
          </p:cNvPicPr>
          <p:nvPr/>
        </p:nvPicPr>
        <p:blipFill>
          <a:blip r:embed="rId3"/>
          <a:stretch>
            <a:fillRect/>
          </a:stretch>
        </p:blipFill>
        <p:spPr>
          <a:xfrm>
            <a:off x="-6627" y="3896139"/>
            <a:ext cx="8700053" cy="2961861"/>
          </a:xfrm>
          <a:prstGeom prst="rect">
            <a:avLst/>
          </a:prstGeom>
        </p:spPr>
      </p:pic>
      <p:sp>
        <p:nvSpPr>
          <p:cNvPr id="9" name="TextBox 8">
            <a:extLst>
              <a:ext uri="{FF2B5EF4-FFF2-40B4-BE49-F238E27FC236}">
                <a16:creationId xmlns:a16="http://schemas.microsoft.com/office/drawing/2014/main" id="{788B3061-1224-C1FC-6352-7B1A16C9A7DA}"/>
              </a:ext>
            </a:extLst>
          </p:cNvPr>
          <p:cNvSpPr txBox="1"/>
          <p:nvPr/>
        </p:nvSpPr>
        <p:spPr>
          <a:xfrm>
            <a:off x="8905461" y="1179443"/>
            <a:ext cx="3034748" cy="5047536"/>
          </a:xfrm>
          <a:prstGeom prst="rect">
            <a:avLst/>
          </a:prstGeom>
          <a:noFill/>
        </p:spPr>
        <p:txBody>
          <a:bodyPr wrap="square" rtlCol="0">
            <a:spAutoFit/>
          </a:bodyPr>
          <a:lstStyle/>
          <a:p>
            <a:r>
              <a:rPr lang="en-US" sz="1400" dirty="0"/>
              <a:t>From the data, it's evident that in February, there isn't a substantial response from any country, with a slight increase in sales observed in India, Peru, and the UK.</a:t>
            </a:r>
          </a:p>
          <a:p>
            <a:endParaRPr lang="en-US" sz="1400" dirty="0"/>
          </a:p>
          <a:p>
            <a:r>
              <a:rPr lang="en-US" sz="1400" dirty="0"/>
              <a:t>On the other hand, during the month of May, there is an uptick in sales, particularly from countries such as Bolivia, Chile, Iran, Japan, the Russian Federation, and the UK. This suggests a seasonal trend or specific factors driving increased sales during that period in these countries.</a:t>
            </a:r>
          </a:p>
          <a:p>
            <a:r>
              <a:rPr lang="en-US" sz="1400" dirty="0"/>
              <a:t>It appears that June has lower sales compared to July. In July, there is a more favorable response from all countries, with notable increases in sales from Chile, India, Bolivia, Japan, Mexico, the Russian Federation, and the UK. This trend continues into August, where the response remains similar to that of July.</a:t>
            </a:r>
          </a:p>
        </p:txBody>
      </p:sp>
    </p:spTree>
    <p:extLst>
      <p:ext uri="{BB962C8B-B14F-4D97-AF65-F5344CB8AC3E}">
        <p14:creationId xmlns:p14="http://schemas.microsoft.com/office/powerpoint/2010/main" val="3642300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78793-B176-2C47-788D-B81C562A1BA8}"/>
              </a:ext>
            </a:extLst>
          </p:cNvPr>
          <p:cNvSpPr>
            <a:spLocks noGrp="1"/>
          </p:cNvSpPr>
          <p:nvPr>
            <p:ph type="sldNum" sz="quarter" idx="12"/>
          </p:nvPr>
        </p:nvSpPr>
        <p:spPr/>
        <p:txBody>
          <a:bodyPr/>
          <a:lstStyle/>
          <a:p>
            <a:fld id="{48F63A3B-78C7-47BE-AE5E-E10140E04643}" type="slidenum">
              <a:rPr lang="en-US" smtClean="0"/>
              <a:pPr/>
              <a:t>28</a:t>
            </a:fld>
            <a:endParaRPr lang="en-US" dirty="0"/>
          </a:p>
        </p:txBody>
      </p:sp>
      <p:sp>
        <p:nvSpPr>
          <p:cNvPr id="4" name="TextBox 3">
            <a:extLst>
              <a:ext uri="{FF2B5EF4-FFF2-40B4-BE49-F238E27FC236}">
                <a16:creationId xmlns:a16="http://schemas.microsoft.com/office/drawing/2014/main" id="{7EF7E593-F8CE-7B67-3CBC-C6B3ECED5965}"/>
              </a:ext>
            </a:extLst>
          </p:cNvPr>
          <p:cNvSpPr txBox="1"/>
          <p:nvPr/>
        </p:nvSpPr>
        <p:spPr>
          <a:xfrm>
            <a:off x="2345635" y="102396"/>
            <a:ext cx="6692348" cy="954107"/>
          </a:xfrm>
          <a:prstGeom prst="rect">
            <a:avLst/>
          </a:prstGeom>
          <a:noFill/>
        </p:spPr>
        <p:txBody>
          <a:bodyPr wrap="square" rtlCol="0">
            <a:spAutoFit/>
          </a:bodyPr>
          <a:lstStyle/>
          <a:p>
            <a:r>
              <a:rPr lang="en-US" sz="2800" dirty="0"/>
              <a:t>Are certain film categories more popular in specific locations?</a:t>
            </a:r>
          </a:p>
        </p:txBody>
      </p:sp>
      <p:pic>
        <p:nvPicPr>
          <p:cNvPr id="5" name="Picture 4">
            <a:extLst>
              <a:ext uri="{FF2B5EF4-FFF2-40B4-BE49-F238E27FC236}">
                <a16:creationId xmlns:a16="http://schemas.microsoft.com/office/drawing/2014/main" id="{A86EB866-4B81-762A-7902-D978381F6E30}"/>
              </a:ext>
            </a:extLst>
          </p:cNvPr>
          <p:cNvPicPr>
            <a:picLocks noChangeAspect="1"/>
          </p:cNvPicPr>
          <p:nvPr/>
        </p:nvPicPr>
        <p:blipFill>
          <a:blip r:embed="rId2"/>
          <a:stretch>
            <a:fillRect/>
          </a:stretch>
        </p:blipFill>
        <p:spPr>
          <a:xfrm>
            <a:off x="0" y="2154852"/>
            <a:ext cx="9037983" cy="4600752"/>
          </a:xfrm>
          <a:prstGeom prst="rect">
            <a:avLst/>
          </a:prstGeom>
        </p:spPr>
      </p:pic>
      <p:sp>
        <p:nvSpPr>
          <p:cNvPr id="2" name="TextBox 1">
            <a:extLst>
              <a:ext uri="{FF2B5EF4-FFF2-40B4-BE49-F238E27FC236}">
                <a16:creationId xmlns:a16="http://schemas.microsoft.com/office/drawing/2014/main" id="{65B30BFF-5CEA-4D0F-6B15-AC1F282D40B4}"/>
              </a:ext>
            </a:extLst>
          </p:cNvPr>
          <p:cNvSpPr txBox="1"/>
          <p:nvPr/>
        </p:nvSpPr>
        <p:spPr>
          <a:xfrm>
            <a:off x="9210261" y="2154852"/>
            <a:ext cx="2584174" cy="3139321"/>
          </a:xfrm>
          <a:prstGeom prst="rect">
            <a:avLst/>
          </a:prstGeom>
          <a:noFill/>
        </p:spPr>
        <p:txBody>
          <a:bodyPr wrap="square" rtlCol="0">
            <a:spAutoFit/>
          </a:bodyPr>
          <a:lstStyle/>
          <a:p>
            <a:r>
              <a:rPr lang="en-US" dirty="0"/>
              <a:t>Countries like Bolivia, Chile, India, Japan, Peru, Russia, and the United Kingdom are often considered significant in various categories compared to South Korea. Additionally, Taiwan is often noted for its high vitality in global contexts.</a:t>
            </a:r>
          </a:p>
        </p:txBody>
      </p:sp>
    </p:spTree>
    <p:extLst>
      <p:ext uri="{BB962C8B-B14F-4D97-AF65-F5344CB8AC3E}">
        <p14:creationId xmlns:p14="http://schemas.microsoft.com/office/powerpoint/2010/main" val="1335455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78793-B176-2C47-788D-B81C562A1BA8}"/>
              </a:ext>
            </a:extLst>
          </p:cNvPr>
          <p:cNvSpPr>
            <a:spLocks noGrp="1"/>
          </p:cNvSpPr>
          <p:nvPr>
            <p:ph type="sldNum" sz="quarter" idx="12"/>
          </p:nvPr>
        </p:nvSpPr>
        <p:spPr/>
        <p:txBody>
          <a:bodyPr/>
          <a:lstStyle/>
          <a:p>
            <a:fld id="{48F63A3B-78C7-47BE-AE5E-E10140E04643}" type="slidenum">
              <a:rPr lang="en-US" smtClean="0"/>
              <a:pPr/>
              <a:t>29</a:t>
            </a:fld>
            <a:endParaRPr lang="en-US" dirty="0"/>
          </a:p>
        </p:txBody>
      </p:sp>
      <p:sp>
        <p:nvSpPr>
          <p:cNvPr id="4" name="TextBox 3">
            <a:extLst>
              <a:ext uri="{FF2B5EF4-FFF2-40B4-BE49-F238E27FC236}">
                <a16:creationId xmlns:a16="http://schemas.microsoft.com/office/drawing/2014/main" id="{7EF7E593-F8CE-7B67-3CBC-C6B3ECED5965}"/>
              </a:ext>
            </a:extLst>
          </p:cNvPr>
          <p:cNvSpPr txBox="1"/>
          <p:nvPr/>
        </p:nvSpPr>
        <p:spPr>
          <a:xfrm>
            <a:off x="2345635" y="102396"/>
            <a:ext cx="6692348" cy="1384995"/>
          </a:xfrm>
          <a:prstGeom prst="rect">
            <a:avLst/>
          </a:prstGeom>
          <a:noFill/>
        </p:spPr>
        <p:txBody>
          <a:bodyPr wrap="square" rtlCol="0">
            <a:spAutoFit/>
          </a:bodyPr>
          <a:lstStyle/>
          <a:p>
            <a:r>
              <a:rPr lang="en-US" sz="2800" dirty="0"/>
              <a:t>What are the demographics and preferences of the highest-spending customers?</a:t>
            </a:r>
          </a:p>
        </p:txBody>
      </p:sp>
      <p:pic>
        <p:nvPicPr>
          <p:cNvPr id="6" name="Picture 5">
            <a:extLst>
              <a:ext uri="{FF2B5EF4-FFF2-40B4-BE49-F238E27FC236}">
                <a16:creationId xmlns:a16="http://schemas.microsoft.com/office/drawing/2014/main" id="{7DBA6DE8-B3EC-D19C-1463-A9DF7C8E7C32}"/>
              </a:ext>
            </a:extLst>
          </p:cNvPr>
          <p:cNvPicPr>
            <a:picLocks noChangeAspect="1"/>
          </p:cNvPicPr>
          <p:nvPr/>
        </p:nvPicPr>
        <p:blipFill>
          <a:blip r:embed="rId2"/>
          <a:stretch>
            <a:fillRect/>
          </a:stretch>
        </p:blipFill>
        <p:spPr>
          <a:xfrm>
            <a:off x="0" y="2143432"/>
            <a:ext cx="2915057" cy="4505954"/>
          </a:xfrm>
          <a:prstGeom prst="rect">
            <a:avLst/>
          </a:prstGeom>
        </p:spPr>
      </p:pic>
      <p:pic>
        <p:nvPicPr>
          <p:cNvPr id="8" name="Picture 7">
            <a:extLst>
              <a:ext uri="{FF2B5EF4-FFF2-40B4-BE49-F238E27FC236}">
                <a16:creationId xmlns:a16="http://schemas.microsoft.com/office/drawing/2014/main" id="{F26AC62C-3039-85B8-2348-679DF205B06E}"/>
              </a:ext>
            </a:extLst>
          </p:cNvPr>
          <p:cNvPicPr>
            <a:picLocks noChangeAspect="1"/>
          </p:cNvPicPr>
          <p:nvPr/>
        </p:nvPicPr>
        <p:blipFill>
          <a:blip r:embed="rId3"/>
          <a:stretch>
            <a:fillRect/>
          </a:stretch>
        </p:blipFill>
        <p:spPr>
          <a:xfrm>
            <a:off x="2915057" y="2143432"/>
            <a:ext cx="5950647" cy="4505954"/>
          </a:xfrm>
          <a:prstGeom prst="rect">
            <a:avLst/>
          </a:prstGeom>
        </p:spPr>
      </p:pic>
      <p:sp>
        <p:nvSpPr>
          <p:cNvPr id="2" name="TextBox 1">
            <a:extLst>
              <a:ext uri="{FF2B5EF4-FFF2-40B4-BE49-F238E27FC236}">
                <a16:creationId xmlns:a16="http://schemas.microsoft.com/office/drawing/2014/main" id="{80BC7A23-6916-6ABE-DCC2-6152C1392244}"/>
              </a:ext>
            </a:extLst>
          </p:cNvPr>
          <p:cNvSpPr txBox="1"/>
          <p:nvPr/>
        </p:nvSpPr>
        <p:spPr>
          <a:xfrm>
            <a:off x="9037983" y="2143432"/>
            <a:ext cx="2915057" cy="3416320"/>
          </a:xfrm>
          <a:prstGeom prst="rect">
            <a:avLst/>
          </a:prstGeom>
          <a:noFill/>
        </p:spPr>
        <p:txBody>
          <a:bodyPr wrap="square" rtlCol="0">
            <a:spAutoFit/>
          </a:bodyPr>
          <a:lstStyle/>
          <a:p>
            <a:r>
              <a:rPr lang="en-US" dirty="0"/>
              <a:t>From the analysis, it is evident that cities such as Aurora, London, Cape Coral, </a:t>
            </a:r>
            <a:r>
              <a:rPr lang="en-US" dirty="0" err="1"/>
              <a:t>Tanza</a:t>
            </a:r>
            <a:r>
              <a:rPr lang="en-US" dirty="0"/>
              <a:t>, and Shimonoseki have the highest customer spending. Additionally, it appears that expensive rental rates, contributing approximately 32.86% of the total rental rate shares, play a significant role in revenue generation.</a:t>
            </a:r>
          </a:p>
        </p:txBody>
      </p:sp>
    </p:spTree>
    <p:extLst>
      <p:ext uri="{BB962C8B-B14F-4D97-AF65-F5344CB8AC3E}">
        <p14:creationId xmlns:p14="http://schemas.microsoft.com/office/powerpoint/2010/main" val="3892034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99736C-DF01-E2D6-2362-B2FBD1E45149}"/>
              </a:ext>
            </a:extLst>
          </p:cNvPr>
          <p:cNvSpPr>
            <a:spLocks noGrp="1"/>
          </p:cNvSpPr>
          <p:nvPr>
            <p:ph type="sldNum" sz="quarter" idx="12"/>
          </p:nvPr>
        </p:nvSpPr>
        <p:spPr/>
        <p:txBody>
          <a:bodyPr/>
          <a:lstStyle/>
          <a:p>
            <a:fld id="{48F63A3B-78C7-47BE-AE5E-E10140E04643}" type="slidenum">
              <a:rPr lang="en-US" smtClean="0"/>
              <a:pPr/>
              <a:t>3</a:t>
            </a:fld>
            <a:endParaRPr lang="en-US" dirty="0"/>
          </a:p>
        </p:txBody>
      </p:sp>
      <p:sp>
        <p:nvSpPr>
          <p:cNvPr id="4" name="Rectangle 3">
            <a:extLst>
              <a:ext uri="{FF2B5EF4-FFF2-40B4-BE49-F238E27FC236}">
                <a16:creationId xmlns:a16="http://schemas.microsoft.com/office/drawing/2014/main" id="{22CEE048-72F3-353F-C332-3AD0BAC28EF2}"/>
              </a:ext>
            </a:extLst>
          </p:cNvPr>
          <p:cNvSpPr/>
          <p:nvPr/>
        </p:nvSpPr>
        <p:spPr>
          <a:xfrm>
            <a:off x="602974" y="1173480"/>
            <a:ext cx="10986052" cy="109993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06CECEC-610A-DF2E-074D-B790C3407A06}"/>
              </a:ext>
            </a:extLst>
          </p:cNvPr>
          <p:cNvSpPr txBox="1"/>
          <p:nvPr/>
        </p:nvSpPr>
        <p:spPr>
          <a:xfrm>
            <a:off x="2079087" y="1242725"/>
            <a:ext cx="9560381" cy="1354217"/>
          </a:xfrm>
          <a:prstGeom prst="rect">
            <a:avLst/>
          </a:prstGeom>
          <a:noFill/>
        </p:spPr>
        <p:txBody>
          <a:bodyPr wrap="square" rtlCol="0">
            <a:spAutoFit/>
          </a:bodyPr>
          <a:lstStyle/>
          <a:p>
            <a:r>
              <a:rPr lang="en-GB" sz="1600" dirty="0">
                <a:solidFill>
                  <a:schemeClr val="bg1"/>
                </a:solidFill>
              </a:rPr>
              <a:t>Objective:- The objective of this project is to develop a comprehensive Power BI dashboard using the </a:t>
            </a:r>
            <a:r>
              <a:rPr lang="en-GB" sz="1600" dirty="0" err="1">
                <a:solidFill>
                  <a:schemeClr val="bg1"/>
                </a:solidFill>
              </a:rPr>
              <a:t>Sakila</a:t>
            </a:r>
            <a:r>
              <a:rPr lang="en-GB" sz="1600" dirty="0">
                <a:solidFill>
                  <a:schemeClr val="bg1"/>
                </a:solidFill>
              </a:rPr>
              <a:t> DVD Rental Store Database. The dashboard aims to provide valuable insights into the rental store business, including customer behaviour, film inventory management, staff performance, and store operations. The primary focus is to enable data-driven decision-making and improve overall business performance.</a:t>
            </a:r>
          </a:p>
          <a:p>
            <a:endParaRPr lang="en-US" dirty="0">
              <a:solidFill>
                <a:schemeClr val="bg1"/>
              </a:solidFill>
            </a:endParaRPr>
          </a:p>
        </p:txBody>
      </p:sp>
      <p:pic>
        <p:nvPicPr>
          <p:cNvPr id="7" name="Picture 6">
            <a:extLst>
              <a:ext uri="{FF2B5EF4-FFF2-40B4-BE49-F238E27FC236}">
                <a16:creationId xmlns:a16="http://schemas.microsoft.com/office/drawing/2014/main" id="{DF343CB6-6F8C-D984-82C9-29A7A40541F9}"/>
              </a:ext>
            </a:extLst>
          </p:cNvPr>
          <p:cNvPicPr>
            <a:picLocks noChangeAspect="1"/>
          </p:cNvPicPr>
          <p:nvPr/>
        </p:nvPicPr>
        <p:blipFill>
          <a:blip r:embed="rId2"/>
          <a:stretch>
            <a:fillRect/>
          </a:stretch>
        </p:blipFill>
        <p:spPr>
          <a:xfrm>
            <a:off x="948563" y="1414578"/>
            <a:ext cx="695422" cy="657317"/>
          </a:xfrm>
          <a:prstGeom prst="rect">
            <a:avLst/>
          </a:prstGeom>
        </p:spPr>
      </p:pic>
      <p:sp>
        <p:nvSpPr>
          <p:cNvPr id="8" name="Rectangle 7">
            <a:extLst>
              <a:ext uri="{FF2B5EF4-FFF2-40B4-BE49-F238E27FC236}">
                <a16:creationId xmlns:a16="http://schemas.microsoft.com/office/drawing/2014/main" id="{D00CFBC0-D8DB-9F73-ABA9-18295C287FD7}"/>
              </a:ext>
            </a:extLst>
          </p:cNvPr>
          <p:cNvSpPr/>
          <p:nvPr/>
        </p:nvSpPr>
        <p:spPr>
          <a:xfrm>
            <a:off x="602974" y="2600766"/>
            <a:ext cx="10986052" cy="109993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DAA9C3A-D4CF-F8FC-7713-D6C9163C0F7B}"/>
              </a:ext>
            </a:extLst>
          </p:cNvPr>
          <p:cNvSpPr txBox="1"/>
          <p:nvPr/>
        </p:nvSpPr>
        <p:spPr>
          <a:xfrm>
            <a:off x="2048121" y="2550566"/>
            <a:ext cx="9560381" cy="1200329"/>
          </a:xfrm>
          <a:prstGeom prst="rect">
            <a:avLst/>
          </a:prstGeom>
          <a:noFill/>
        </p:spPr>
        <p:txBody>
          <a:bodyPr wrap="square" rtlCol="0">
            <a:spAutoFit/>
          </a:bodyPr>
          <a:lstStyle/>
          <a:p>
            <a:r>
              <a:rPr lang="en-GB" dirty="0">
                <a:solidFill>
                  <a:schemeClr val="bg1"/>
                </a:solidFill>
              </a:rPr>
              <a:t>Analysis Scope: The analysis will cover four key areas: Customers and Sales, Inventory and Films, Staff and Stores, and Demographics, Categories, and Language. It will include customer segmentation, sales trends, film performance, staff productivity, and store revenue. The analysis will span historical data to uncover trends and patterns for informed decision-making.</a:t>
            </a:r>
          </a:p>
        </p:txBody>
      </p:sp>
      <p:sp>
        <p:nvSpPr>
          <p:cNvPr id="14" name="Rectangle 13">
            <a:extLst>
              <a:ext uri="{FF2B5EF4-FFF2-40B4-BE49-F238E27FC236}">
                <a16:creationId xmlns:a16="http://schemas.microsoft.com/office/drawing/2014/main" id="{7CBDC00D-11AC-2830-D6F8-94EFEDDA0305}"/>
              </a:ext>
            </a:extLst>
          </p:cNvPr>
          <p:cNvSpPr/>
          <p:nvPr/>
        </p:nvSpPr>
        <p:spPr>
          <a:xfrm>
            <a:off x="653416" y="4093643"/>
            <a:ext cx="10986052" cy="148021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1ED9723-E688-811A-1DFE-3BCE94F0E1E9}"/>
              </a:ext>
            </a:extLst>
          </p:cNvPr>
          <p:cNvSpPr txBox="1"/>
          <p:nvPr/>
        </p:nvSpPr>
        <p:spPr>
          <a:xfrm>
            <a:off x="1920491" y="4093643"/>
            <a:ext cx="9815643" cy="1754326"/>
          </a:xfrm>
          <a:prstGeom prst="rect">
            <a:avLst/>
          </a:prstGeom>
          <a:noFill/>
        </p:spPr>
        <p:txBody>
          <a:bodyPr wrap="square" rtlCol="0">
            <a:spAutoFit/>
          </a:bodyPr>
          <a:lstStyle/>
          <a:p>
            <a:r>
              <a:rPr lang="en-GB" dirty="0">
                <a:solidFill>
                  <a:schemeClr val="bg1"/>
                </a:solidFill>
              </a:rPr>
              <a:t>Goal: The primary goal of the Power BI dashboard is to empower rental store owners with actionable insights. The dashboard aims to optimize film inventory, enhance customer satisfaction, improve staff performance, and streamline store operations. By understanding customer preferences and behaviour, the goal is to offer personalized film recommendations and targeted marketing strategies to increase customer engagement and loyalty.</a:t>
            </a:r>
          </a:p>
          <a:p>
            <a:endParaRPr lang="en-US" dirty="0">
              <a:solidFill>
                <a:schemeClr val="bg1"/>
              </a:solidFill>
            </a:endParaRPr>
          </a:p>
        </p:txBody>
      </p:sp>
      <p:pic>
        <p:nvPicPr>
          <p:cNvPr id="17" name="Picture 16">
            <a:extLst>
              <a:ext uri="{FF2B5EF4-FFF2-40B4-BE49-F238E27FC236}">
                <a16:creationId xmlns:a16="http://schemas.microsoft.com/office/drawing/2014/main" id="{F589D45B-CC68-EDBF-C5D8-D96D717A7161}"/>
              </a:ext>
            </a:extLst>
          </p:cNvPr>
          <p:cNvPicPr>
            <a:picLocks noChangeAspect="1"/>
          </p:cNvPicPr>
          <p:nvPr/>
        </p:nvPicPr>
        <p:blipFill>
          <a:blip r:embed="rId3"/>
          <a:stretch>
            <a:fillRect/>
          </a:stretch>
        </p:blipFill>
        <p:spPr>
          <a:xfrm>
            <a:off x="948563" y="4500330"/>
            <a:ext cx="676781" cy="666843"/>
          </a:xfrm>
          <a:prstGeom prst="rect">
            <a:avLst/>
          </a:prstGeom>
        </p:spPr>
      </p:pic>
      <p:pic>
        <p:nvPicPr>
          <p:cNvPr id="19" name="Picture 18">
            <a:extLst>
              <a:ext uri="{FF2B5EF4-FFF2-40B4-BE49-F238E27FC236}">
                <a16:creationId xmlns:a16="http://schemas.microsoft.com/office/drawing/2014/main" id="{F22D2443-D965-273B-43EF-DF22C5483BAF}"/>
              </a:ext>
            </a:extLst>
          </p:cNvPr>
          <p:cNvPicPr>
            <a:picLocks noChangeAspect="1"/>
          </p:cNvPicPr>
          <p:nvPr/>
        </p:nvPicPr>
        <p:blipFill>
          <a:blip r:embed="rId4"/>
          <a:stretch>
            <a:fillRect/>
          </a:stretch>
        </p:blipFill>
        <p:spPr>
          <a:xfrm>
            <a:off x="948563" y="2812545"/>
            <a:ext cx="666843" cy="676369"/>
          </a:xfrm>
          <a:prstGeom prst="rect">
            <a:avLst/>
          </a:prstGeom>
        </p:spPr>
      </p:pic>
    </p:spTree>
    <p:extLst>
      <p:ext uri="{BB962C8B-B14F-4D97-AF65-F5344CB8AC3E}">
        <p14:creationId xmlns:p14="http://schemas.microsoft.com/office/powerpoint/2010/main" val="2821050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78793-B176-2C47-788D-B81C562A1BA8}"/>
              </a:ext>
            </a:extLst>
          </p:cNvPr>
          <p:cNvSpPr>
            <a:spLocks noGrp="1"/>
          </p:cNvSpPr>
          <p:nvPr>
            <p:ph type="sldNum" sz="quarter" idx="12"/>
          </p:nvPr>
        </p:nvSpPr>
        <p:spPr/>
        <p:txBody>
          <a:bodyPr/>
          <a:lstStyle/>
          <a:p>
            <a:fld id="{48F63A3B-78C7-47BE-AE5E-E10140E04643}" type="slidenum">
              <a:rPr lang="en-US" smtClean="0"/>
              <a:pPr/>
              <a:t>30</a:t>
            </a:fld>
            <a:endParaRPr lang="en-US" dirty="0"/>
          </a:p>
        </p:txBody>
      </p:sp>
      <p:sp>
        <p:nvSpPr>
          <p:cNvPr id="4" name="TextBox 3">
            <a:extLst>
              <a:ext uri="{FF2B5EF4-FFF2-40B4-BE49-F238E27FC236}">
                <a16:creationId xmlns:a16="http://schemas.microsoft.com/office/drawing/2014/main" id="{7EF7E593-F8CE-7B67-3CBC-C6B3ECED5965}"/>
              </a:ext>
            </a:extLst>
          </p:cNvPr>
          <p:cNvSpPr txBox="1"/>
          <p:nvPr/>
        </p:nvSpPr>
        <p:spPr>
          <a:xfrm>
            <a:off x="2345635" y="102396"/>
            <a:ext cx="7513982" cy="1384995"/>
          </a:xfrm>
          <a:prstGeom prst="rect">
            <a:avLst/>
          </a:prstGeom>
          <a:noFill/>
        </p:spPr>
        <p:txBody>
          <a:bodyPr wrap="square" rtlCol="0">
            <a:spAutoFit/>
          </a:bodyPr>
          <a:lstStyle/>
          <a:p>
            <a:r>
              <a:rPr lang="en-US" sz="2800" dirty="0"/>
              <a:t>What are the busiest hours or days for each store location, and how does it impact staffing requirements?</a:t>
            </a:r>
          </a:p>
        </p:txBody>
      </p:sp>
      <p:pic>
        <p:nvPicPr>
          <p:cNvPr id="5" name="Picture 4">
            <a:extLst>
              <a:ext uri="{FF2B5EF4-FFF2-40B4-BE49-F238E27FC236}">
                <a16:creationId xmlns:a16="http://schemas.microsoft.com/office/drawing/2014/main" id="{A8F9C004-4DD3-2B7D-EB68-6007FD482388}"/>
              </a:ext>
            </a:extLst>
          </p:cNvPr>
          <p:cNvPicPr>
            <a:picLocks noChangeAspect="1"/>
          </p:cNvPicPr>
          <p:nvPr/>
        </p:nvPicPr>
        <p:blipFill>
          <a:blip r:embed="rId2"/>
          <a:stretch>
            <a:fillRect/>
          </a:stretch>
        </p:blipFill>
        <p:spPr>
          <a:xfrm>
            <a:off x="0" y="2120512"/>
            <a:ext cx="8560575" cy="4280288"/>
          </a:xfrm>
          <a:prstGeom prst="rect">
            <a:avLst/>
          </a:prstGeom>
        </p:spPr>
      </p:pic>
      <p:sp>
        <p:nvSpPr>
          <p:cNvPr id="7" name="Oval 6">
            <a:extLst>
              <a:ext uri="{FF2B5EF4-FFF2-40B4-BE49-F238E27FC236}">
                <a16:creationId xmlns:a16="http://schemas.microsoft.com/office/drawing/2014/main" id="{61275D5B-9E67-9D50-232B-9E1CD397BFB6}"/>
              </a:ext>
            </a:extLst>
          </p:cNvPr>
          <p:cNvSpPr/>
          <p:nvPr/>
        </p:nvSpPr>
        <p:spPr>
          <a:xfrm>
            <a:off x="3644346" y="3684102"/>
            <a:ext cx="914400" cy="365760"/>
          </a:xfrm>
          <a:prstGeom prst="ellipse">
            <a:avLst/>
          </a:prstGeom>
          <a:no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3FBD048-5DEF-3D60-D78A-C6CD205C7C64}"/>
              </a:ext>
            </a:extLst>
          </p:cNvPr>
          <p:cNvSpPr/>
          <p:nvPr/>
        </p:nvSpPr>
        <p:spPr>
          <a:xfrm>
            <a:off x="5068954" y="2855841"/>
            <a:ext cx="1172819" cy="665924"/>
          </a:xfrm>
          <a:prstGeom prst="ellipse">
            <a:avLst/>
          </a:prstGeom>
          <a:no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2942CAB-D5FC-315B-8238-1D8FB947D2A0}"/>
              </a:ext>
            </a:extLst>
          </p:cNvPr>
          <p:cNvSpPr txBox="1"/>
          <p:nvPr/>
        </p:nvSpPr>
        <p:spPr>
          <a:xfrm>
            <a:off x="8839200" y="1859999"/>
            <a:ext cx="3061252" cy="4801314"/>
          </a:xfrm>
          <a:prstGeom prst="rect">
            <a:avLst/>
          </a:prstGeom>
          <a:noFill/>
        </p:spPr>
        <p:txBody>
          <a:bodyPr wrap="square" rtlCol="0">
            <a:spAutoFit/>
          </a:bodyPr>
          <a:lstStyle/>
          <a:p>
            <a:r>
              <a:rPr lang="en-US" dirty="0"/>
              <a:t>The busiest hours for Store 2 are between 7 AM and 11 AM, while for Store 1, they are from 9 AM to 11 AM. Peak hours for both stores occur from 1 PM to 5 PM simultaneously. To optimize staffing and resource allocation, it's advisable to consider reducing staff during non-peak hours and potentially reallocating them for marketing or other productive tasks. This can help improve efficiency and cost-effectiveness during different parts of the day.</a:t>
            </a:r>
          </a:p>
        </p:txBody>
      </p:sp>
    </p:spTree>
    <p:extLst>
      <p:ext uri="{BB962C8B-B14F-4D97-AF65-F5344CB8AC3E}">
        <p14:creationId xmlns:p14="http://schemas.microsoft.com/office/powerpoint/2010/main" val="398785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78793-B176-2C47-788D-B81C562A1BA8}"/>
              </a:ext>
            </a:extLst>
          </p:cNvPr>
          <p:cNvSpPr>
            <a:spLocks noGrp="1"/>
          </p:cNvSpPr>
          <p:nvPr>
            <p:ph type="sldNum" sz="quarter" idx="12"/>
          </p:nvPr>
        </p:nvSpPr>
        <p:spPr/>
        <p:txBody>
          <a:bodyPr/>
          <a:lstStyle/>
          <a:p>
            <a:fld id="{48F63A3B-78C7-47BE-AE5E-E10140E04643}" type="slidenum">
              <a:rPr lang="en-US" smtClean="0"/>
              <a:pPr/>
              <a:t>31</a:t>
            </a:fld>
            <a:endParaRPr lang="en-US" dirty="0"/>
          </a:p>
        </p:txBody>
      </p:sp>
      <p:sp>
        <p:nvSpPr>
          <p:cNvPr id="4" name="TextBox 3">
            <a:extLst>
              <a:ext uri="{FF2B5EF4-FFF2-40B4-BE49-F238E27FC236}">
                <a16:creationId xmlns:a16="http://schemas.microsoft.com/office/drawing/2014/main" id="{7EF7E593-F8CE-7B67-3CBC-C6B3ECED5965}"/>
              </a:ext>
            </a:extLst>
          </p:cNvPr>
          <p:cNvSpPr txBox="1"/>
          <p:nvPr/>
        </p:nvSpPr>
        <p:spPr>
          <a:xfrm>
            <a:off x="2345635" y="102396"/>
            <a:ext cx="7513982" cy="954107"/>
          </a:xfrm>
          <a:prstGeom prst="rect">
            <a:avLst/>
          </a:prstGeom>
          <a:noFill/>
        </p:spPr>
        <p:txBody>
          <a:bodyPr wrap="square" rtlCol="0">
            <a:spAutoFit/>
          </a:bodyPr>
          <a:lstStyle/>
          <a:p>
            <a:r>
              <a:rPr lang="en-US" sz="2800" dirty="0"/>
              <a:t>How does customer loyalty impact sales revenue over time?</a:t>
            </a:r>
          </a:p>
        </p:txBody>
      </p:sp>
      <p:pic>
        <p:nvPicPr>
          <p:cNvPr id="6" name="Picture 5">
            <a:extLst>
              <a:ext uri="{FF2B5EF4-FFF2-40B4-BE49-F238E27FC236}">
                <a16:creationId xmlns:a16="http://schemas.microsoft.com/office/drawing/2014/main" id="{6BCAE0AD-9ECB-8311-0FBB-C6B1F1E09E99}"/>
              </a:ext>
            </a:extLst>
          </p:cNvPr>
          <p:cNvPicPr>
            <a:picLocks noChangeAspect="1"/>
          </p:cNvPicPr>
          <p:nvPr/>
        </p:nvPicPr>
        <p:blipFill>
          <a:blip r:embed="rId2"/>
          <a:stretch>
            <a:fillRect/>
          </a:stretch>
        </p:blipFill>
        <p:spPr>
          <a:xfrm>
            <a:off x="251792" y="1378227"/>
            <a:ext cx="4187686" cy="5479773"/>
          </a:xfrm>
          <a:prstGeom prst="rect">
            <a:avLst/>
          </a:prstGeom>
        </p:spPr>
      </p:pic>
      <p:sp>
        <p:nvSpPr>
          <p:cNvPr id="2" name="TextBox 1">
            <a:extLst>
              <a:ext uri="{FF2B5EF4-FFF2-40B4-BE49-F238E27FC236}">
                <a16:creationId xmlns:a16="http://schemas.microsoft.com/office/drawing/2014/main" id="{736D21C8-304D-1134-FC84-BEB61235CAD1}"/>
              </a:ext>
            </a:extLst>
          </p:cNvPr>
          <p:cNvSpPr txBox="1"/>
          <p:nvPr/>
        </p:nvSpPr>
        <p:spPr>
          <a:xfrm>
            <a:off x="5141843" y="1378227"/>
            <a:ext cx="6427305" cy="2031325"/>
          </a:xfrm>
          <a:prstGeom prst="rect">
            <a:avLst/>
          </a:prstGeom>
          <a:noFill/>
        </p:spPr>
        <p:txBody>
          <a:bodyPr wrap="square" rtlCol="0">
            <a:spAutoFit/>
          </a:bodyPr>
          <a:lstStyle/>
          <a:p>
            <a:r>
              <a:rPr lang="en-US" dirty="0"/>
              <a:t>Based on the information provided, it's evident that customer retention efforts have yielded positive results. The increasing number of recent customer ID creations and a gradual uptick in DVD purchases over the past months have contributed significantly to the overall revenue. This suggests that strategies aimed at retaining and engaging customers have been effective in driving sales and revenue growth.</a:t>
            </a:r>
          </a:p>
        </p:txBody>
      </p:sp>
    </p:spTree>
    <p:extLst>
      <p:ext uri="{BB962C8B-B14F-4D97-AF65-F5344CB8AC3E}">
        <p14:creationId xmlns:p14="http://schemas.microsoft.com/office/powerpoint/2010/main" val="136279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78793-B176-2C47-788D-B81C562A1BA8}"/>
              </a:ext>
            </a:extLst>
          </p:cNvPr>
          <p:cNvSpPr>
            <a:spLocks noGrp="1"/>
          </p:cNvSpPr>
          <p:nvPr>
            <p:ph type="sldNum" sz="quarter" idx="12"/>
          </p:nvPr>
        </p:nvSpPr>
        <p:spPr/>
        <p:txBody>
          <a:bodyPr/>
          <a:lstStyle/>
          <a:p>
            <a:fld id="{48F63A3B-78C7-47BE-AE5E-E10140E04643}" type="slidenum">
              <a:rPr lang="en-US" smtClean="0"/>
              <a:pPr/>
              <a:t>32</a:t>
            </a:fld>
            <a:endParaRPr lang="en-US" dirty="0"/>
          </a:p>
        </p:txBody>
      </p:sp>
      <p:sp>
        <p:nvSpPr>
          <p:cNvPr id="4" name="TextBox 3">
            <a:extLst>
              <a:ext uri="{FF2B5EF4-FFF2-40B4-BE49-F238E27FC236}">
                <a16:creationId xmlns:a16="http://schemas.microsoft.com/office/drawing/2014/main" id="{7EF7E593-F8CE-7B67-3CBC-C6B3ECED5965}"/>
              </a:ext>
            </a:extLst>
          </p:cNvPr>
          <p:cNvSpPr txBox="1"/>
          <p:nvPr/>
        </p:nvSpPr>
        <p:spPr>
          <a:xfrm>
            <a:off x="2345635" y="102396"/>
            <a:ext cx="7513982" cy="954107"/>
          </a:xfrm>
          <a:prstGeom prst="rect">
            <a:avLst/>
          </a:prstGeom>
          <a:noFill/>
        </p:spPr>
        <p:txBody>
          <a:bodyPr wrap="square" rtlCol="0">
            <a:spAutoFit/>
          </a:bodyPr>
          <a:lstStyle/>
          <a:p>
            <a:r>
              <a:rPr lang="en-US" sz="2800" dirty="0"/>
              <a:t>How does the proximity of stores to customers impact rental frequency?</a:t>
            </a:r>
          </a:p>
        </p:txBody>
      </p:sp>
      <p:pic>
        <p:nvPicPr>
          <p:cNvPr id="5" name="Picture 4">
            <a:extLst>
              <a:ext uri="{FF2B5EF4-FFF2-40B4-BE49-F238E27FC236}">
                <a16:creationId xmlns:a16="http://schemas.microsoft.com/office/drawing/2014/main" id="{615B68DE-00D6-0B95-6375-37B1CCE92E7B}"/>
              </a:ext>
            </a:extLst>
          </p:cNvPr>
          <p:cNvPicPr>
            <a:picLocks noChangeAspect="1"/>
          </p:cNvPicPr>
          <p:nvPr/>
        </p:nvPicPr>
        <p:blipFill>
          <a:blip r:embed="rId2"/>
          <a:stretch>
            <a:fillRect/>
          </a:stretch>
        </p:blipFill>
        <p:spPr>
          <a:xfrm>
            <a:off x="0" y="2166025"/>
            <a:ext cx="7621590" cy="4589579"/>
          </a:xfrm>
          <a:prstGeom prst="rect">
            <a:avLst/>
          </a:prstGeom>
        </p:spPr>
      </p:pic>
      <p:sp>
        <p:nvSpPr>
          <p:cNvPr id="2" name="TextBox 1">
            <a:extLst>
              <a:ext uri="{FF2B5EF4-FFF2-40B4-BE49-F238E27FC236}">
                <a16:creationId xmlns:a16="http://schemas.microsoft.com/office/drawing/2014/main" id="{577E65F6-9E6B-FFCF-EFEF-FEBED621DBBF}"/>
              </a:ext>
            </a:extLst>
          </p:cNvPr>
          <p:cNvSpPr txBox="1"/>
          <p:nvPr/>
        </p:nvSpPr>
        <p:spPr>
          <a:xfrm>
            <a:off x="7951304" y="2166025"/>
            <a:ext cx="3750366" cy="2031325"/>
          </a:xfrm>
          <a:prstGeom prst="rect">
            <a:avLst/>
          </a:prstGeom>
          <a:noFill/>
        </p:spPr>
        <p:txBody>
          <a:bodyPr wrap="square" rtlCol="0">
            <a:spAutoFit/>
          </a:bodyPr>
          <a:lstStyle/>
          <a:p>
            <a:r>
              <a:rPr lang="en-US" dirty="0"/>
              <a:t>It can be observed that the average rental frequency for both stores remains relatively consistent from February to August, with no significant differences in trends between the two stores during this time period.</a:t>
            </a:r>
          </a:p>
        </p:txBody>
      </p:sp>
    </p:spTree>
    <p:extLst>
      <p:ext uri="{BB962C8B-B14F-4D97-AF65-F5344CB8AC3E}">
        <p14:creationId xmlns:p14="http://schemas.microsoft.com/office/powerpoint/2010/main" val="1180862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78793-B176-2C47-788D-B81C562A1BA8}"/>
              </a:ext>
            </a:extLst>
          </p:cNvPr>
          <p:cNvSpPr>
            <a:spLocks noGrp="1"/>
          </p:cNvSpPr>
          <p:nvPr>
            <p:ph type="sldNum" sz="quarter" idx="12"/>
          </p:nvPr>
        </p:nvSpPr>
        <p:spPr/>
        <p:txBody>
          <a:bodyPr/>
          <a:lstStyle/>
          <a:p>
            <a:fld id="{48F63A3B-78C7-47BE-AE5E-E10140E04643}" type="slidenum">
              <a:rPr lang="en-US" smtClean="0"/>
              <a:pPr/>
              <a:t>33</a:t>
            </a:fld>
            <a:endParaRPr lang="en-US" dirty="0"/>
          </a:p>
        </p:txBody>
      </p:sp>
      <p:sp>
        <p:nvSpPr>
          <p:cNvPr id="4" name="TextBox 3">
            <a:extLst>
              <a:ext uri="{FF2B5EF4-FFF2-40B4-BE49-F238E27FC236}">
                <a16:creationId xmlns:a16="http://schemas.microsoft.com/office/drawing/2014/main" id="{7EF7E593-F8CE-7B67-3CBC-C6B3ECED5965}"/>
              </a:ext>
            </a:extLst>
          </p:cNvPr>
          <p:cNvSpPr txBox="1"/>
          <p:nvPr/>
        </p:nvSpPr>
        <p:spPr>
          <a:xfrm>
            <a:off x="2345635" y="102396"/>
            <a:ext cx="7513982" cy="954107"/>
          </a:xfrm>
          <a:prstGeom prst="rect">
            <a:avLst/>
          </a:prstGeom>
          <a:noFill/>
        </p:spPr>
        <p:txBody>
          <a:bodyPr wrap="square" rtlCol="0">
            <a:spAutoFit/>
          </a:bodyPr>
          <a:lstStyle/>
          <a:p>
            <a:r>
              <a:rPr lang="en-US" sz="2800" dirty="0"/>
              <a:t>How does the availability of inventory impact customer satisfaction and repeat business?</a:t>
            </a:r>
          </a:p>
        </p:txBody>
      </p:sp>
      <p:pic>
        <p:nvPicPr>
          <p:cNvPr id="6" name="Picture 5">
            <a:extLst>
              <a:ext uri="{FF2B5EF4-FFF2-40B4-BE49-F238E27FC236}">
                <a16:creationId xmlns:a16="http://schemas.microsoft.com/office/drawing/2014/main" id="{8E19D344-1CCA-97E1-E8B8-9E6C09179E1C}"/>
              </a:ext>
            </a:extLst>
          </p:cNvPr>
          <p:cNvPicPr>
            <a:picLocks noChangeAspect="1"/>
          </p:cNvPicPr>
          <p:nvPr/>
        </p:nvPicPr>
        <p:blipFill>
          <a:blip r:embed="rId2"/>
          <a:stretch>
            <a:fillRect/>
          </a:stretch>
        </p:blipFill>
        <p:spPr>
          <a:xfrm>
            <a:off x="0" y="2053229"/>
            <a:ext cx="7871791" cy="4728788"/>
          </a:xfrm>
          <a:prstGeom prst="rect">
            <a:avLst/>
          </a:prstGeom>
        </p:spPr>
      </p:pic>
      <p:sp>
        <p:nvSpPr>
          <p:cNvPr id="2" name="TextBox 1">
            <a:extLst>
              <a:ext uri="{FF2B5EF4-FFF2-40B4-BE49-F238E27FC236}">
                <a16:creationId xmlns:a16="http://schemas.microsoft.com/office/drawing/2014/main" id="{5F32E6E6-3832-DA21-31FE-D9FEB30F673D}"/>
              </a:ext>
            </a:extLst>
          </p:cNvPr>
          <p:cNvSpPr txBox="1"/>
          <p:nvPr/>
        </p:nvSpPr>
        <p:spPr>
          <a:xfrm>
            <a:off x="8123583" y="2053229"/>
            <a:ext cx="3578087" cy="3970318"/>
          </a:xfrm>
          <a:prstGeom prst="rect">
            <a:avLst/>
          </a:prstGeom>
          <a:noFill/>
        </p:spPr>
        <p:txBody>
          <a:bodyPr wrap="square" rtlCol="0">
            <a:spAutoFit/>
          </a:bodyPr>
          <a:lstStyle/>
          <a:p>
            <a:r>
              <a:rPr lang="en-US" dirty="0"/>
              <a:t>When comparing inventory and film sales data, it's apparent that there is a notable gap between stock levels and sales trends. To address this issue and optimize revenue generation, a thorough analysis of stock replication at a granular level is necessary. Streamlining the inventory management process can help ensure that available films align more closely with customer demand, ultimately leading to improved revenue outcomes.</a:t>
            </a:r>
          </a:p>
        </p:txBody>
      </p:sp>
    </p:spTree>
    <p:extLst>
      <p:ext uri="{BB962C8B-B14F-4D97-AF65-F5344CB8AC3E}">
        <p14:creationId xmlns:p14="http://schemas.microsoft.com/office/powerpoint/2010/main" val="2710288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08D4EE-09C1-5B0B-F293-18953DF28609}"/>
              </a:ext>
            </a:extLst>
          </p:cNvPr>
          <p:cNvSpPr>
            <a:spLocks noGrp="1"/>
          </p:cNvSpPr>
          <p:nvPr>
            <p:ph type="ftr" sz="quarter" idx="11"/>
          </p:nvPr>
        </p:nvSpPr>
        <p:spPr/>
        <p:txBody>
          <a:bodyPr/>
          <a:lstStyle/>
          <a:p>
            <a:r>
              <a:rPr lang="en-US" sz="2000" dirty="0"/>
              <a:t>Recommendations</a:t>
            </a:r>
          </a:p>
        </p:txBody>
      </p:sp>
      <p:sp>
        <p:nvSpPr>
          <p:cNvPr id="3" name="Slide Number Placeholder 2">
            <a:extLst>
              <a:ext uri="{FF2B5EF4-FFF2-40B4-BE49-F238E27FC236}">
                <a16:creationId xmlns:a16="http://schemas.microsoft.com/office/drawing/2014/main" id="{4B1B07DA-BECA-9AAA-DFAD-0D6741E86285}"/>
              </a:ext>
            </a:extLst>
          </p:cNvPr>
          <p:cNvSpPr>
            <a:spLocks noGrp="1"/>
          </p:cNvSpPr>
          <p:nvPr>
            <p:ph type="sldNum" sz="quarter" idx="12"/>
          </p:nvPr>
        </p:nvSpPr>
        <p:spPr/>
        <p:txBody>
          <a:bodyPr/>
          <a:lstStyle/>
          <a:p>
            <a:fld id="{48F63A3B-78C7-47BE-AE5E-E10140E04643}" type="slidenum">
              <a:rPr lang="en-US" smtClean="0"/>
              <a:pPr/>
              <a:t>34</a:t>
            </a:fld>
            <a:endParaRPr lang="en-US" dirty="0"/>
          </a:p>
        </p:txBody>
      </p:sp>
      <p:sp>
        <p:nvSpPr>
          <p:cNvPr id="5" name="TextBox 4">
            <a:extLst>
              <a:ext uri="{FF2B5EF4-FFF2-40B4-BE49-F238E27FC236}">
                <a16:creationId xmlns:a16="http://schemas.microsoft.com/office/drawing/2014/main" id="{C6908161-42ED-3EED-9D69-DF464B26050B}"/>
              </a:ext>
            </a:extLst>
          </p:cNvPr>
          <p:cNvSpPr txBox="1"/>
          <p:nvPr/>
        </p:nvSpPr>
        <p:spPr>
          <a:xfrm>
            <a:off x="760938" y="895184"/>
            <a:ext cx="10172105" cy="5509200"/>
          </a:xfrm>
          <a:prstGeom prst="rect">
            <a:avLst/>
          </a:prstGeom>
          <a:noFill/>
        </p:spPr>
        <p:txBody>
          <a:bodyPr wrap="square" rtlCol="0">
            <a:spAutoFit/>
          </a:bodyPr>
          <a:lstStyle/>
          <a:p>
            <a:endParaRPr lang="en-US" sz="1600" dirty="0"/>
          </a:p>
          <a:p>
            <a:r>
              <a:rPr lang="en-US" sz="1600" b="1" u="sng" dirty="0"/>
              <a:t>Sales</a:t>
            </a:r>
            <a:r>
              <a:rPr lang="en-US" sz="1600" dirty="0"/>
              <a:t> : Target non-peak seasons like February, May, and June for promotions and discounts to boost revenue. Create festival-related marketing campaigns to attract more in-store customers.</a:t>
            </a:r>
          </a:p>
          <a:p>
            <a:endParaRPr lang="en-US" sz="1600" dirty="0"/>
          </a:p>
          <a:p>
            <a:r>
              <a:rPr lang="en-US" sz="1600" b="1" u="sng" dirty="0"/>
              <a:t>Customer Segment </a:t>
            </a:r>
            <a:r>
              <a:rPr lang="en-US" sz="1600" dirty="0"/>
              <a:t>: Focus on expanding in countries like the UK, Iran, and Poland, where there's potential for higher purchases despite a smaller customer base.</a:t>
            </a:r>
          </a:p>
          <a:p>
            <a:endParaRPr lang="en-US" sz="1600" dirty="0"/>
          </a:p>
          <a:p>
            <a:r>
              <a:rPr lang="en-US" sz="1600" b="1" u="sng" dirty="0"/>
              <a:t>Store Efficiency </a:t>
            </a:r>
            <a:r>
              <a:rPr lang="en-US" sz="1600" dirty="0"/>
              <a:t>: Store 1 has a larger customer base but lower revenue than Store 2. Enhance Store 1's operational efficiency to convert more customers into higher revenue. For Store 2, expand its customer base through strategic marketing efforts.</a:t>
            </a:r>
          </a:p>
          <a:p>
            <a:endParaRPr lang="en-US" sz="1600" dirty="0"/>
          </a:p>
          <a:p>
            <a:r>
              <a:rPr lang="en-US" sz="1600" b="1" u="sng" dirty="0"/>
              <a:t>Market Expansion </a:t>
            </a:r>
            <a:r>
              <a:rPr lang="en-US" sz="1600" dirty="0"/>
              <a:t>: Explore growth opportunities in Australia, Africa, and South America to tap into untapped markets and increase market share.</a:t>
            </a:r>
          </a:p>
          <a:p>
            <a:endParaRPr lang="en-US" sz="1600" dirty="0"/>
          </a:p>
          <a:p>
            <a:r>
              <a:rPr lang="en-US" sz="1600" b="1" u="sng" dirty="0"/>
              <a:t>Country Revenue </a:t>
            </a:r>
            <a:r>
              <a:rPr lang="en-US" sz="1600" dirty="0"/>
              <a:t>: Concentrate efforts in Australia, Africa, South America, and the former USSR region to target new market segments and enhance global presence.</a:t>
            </a:r>
          </a:p>
          <a:p>
            <a:endParaRPr lang="en-US" sz="1600" dirty="0"/>
          </a:p>
          <a:p>
            <a:r>
              <a:rPr lang="en-US" sz="1600" b="1" u="sng" dirty="0"/>
              <a:t>Store Operations </a:t>
            </a:r>
            <a:r>
              <a:rPr lang="en-US" sz="1600" dirty="0"/>
              <a:t>: Optimize staffing by reducing during non-peak hours and reallocating resources for marketing or other productive tasks.</a:t>
            </a:r>
          </a:p>
          <a:p>
            <a:endParaRPr lang="en-US" sz="1600" dirty="0"/>
          </a:p>
          <a:p>
            <a:r>
              <a:rPr lang="en-US" sz="1600" b="1" u="sng" dirty="0"/>
              <a:t>Inventory Management </a:t>
            </a:r>
            <a:r>
              <a:rPr lang="en-US" sz="1600" dirty="0"/>
              <a:t>: Analyze and streamline inventory management to align stock with customer demand, improving revenue outcomes.</a:t>
            </a:r>
          </a:p>
        </p:txBody>
      </p:sp>
    </p:spTree>
    <p:extLst>
      <p:ext uri="{BB962C8B-B14F-4D97-AF65-F5344CB8AC3E}">
        <p14:creationId xmlns:p14="http://schemas.microsoft.com/office/powerpoint/2010/main" val="130058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BEBF3F-4770-8425-A679-E3AE82731BE2}"/>
              </a:ext>
            </a:extLst>
          </p:cNvPr>
          <p:cNvSpPr>
            <a:spLocks noGrp="1"/>
          </p:cNvSpPr>
          <p:nvPr>
            <p:ph type="sldNum" sz="quarter" idx="12"/>
          </p:nvPr>
        </p:nvSpPr>
        <p:spPr/>
        <p:txBody>
          <a:bodyPr/>
          <a:lstStyle/>
          <a:p>
            <a:fld id="{48F63A3B-78C7-47BE-AE5E-E10140E04643}" type="slidenum">
              <a:rPr lang="en-US" smtClean="0"/>
              <a:pPr/>
              <a:t>4</a:t>
            </a:fld>
            <a:endParaRPr lang="en-US" dirty="0"/>
          </a:p>
        </p:txBody>
      </p:sp>
      <p:sp>
        <p:nvSpPr>
          <p:cNvPr id="4" name="Rectangle 3">
            <a:extLst>
              <a:ext uri="{FF2B5EF4-FFF2-40B4-BE49-F238E27FC236}">
                <a16:creationId xmlns:a16="http://schemas.microsoft.com/office/drawing/2014/main" id="{190E8125-0AF3-85F2-1852-31A646759D03}"/>
              </a:ext>
            </a:extLst>
          </p:cNvPr>
          <p:cNvSpPr/>
          <p:nvPr/>
        </p:nvSpPr>
        <p:spPr>
          <a:xfrm>
            <a:off x="520403" y="700017"/>
            <a:ext cx="10986052" cy="175432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3102C2-E338-6D0F-7897-925B8E355789}"/>
              </a:ext>
            </a:extLst>
          </p:cNvPr>
          <p:cNvSpPr txBox="1"/>
          <p:nvPr/>
        </p:nvSpPr>
        <p:spPr>
          <a:xfrm>
            <a:off x="2054087" y="906791"/>
            <a:ext cx="9746974" cy="1754326"/>
          </a:xfrm>
          <a:prstGeom prst="rect">
            <a:avLst/>
          </a:prstGeom>
          <a:noFill/>
        </p:spPr>
        <p:txBody>
          <a:bodyPr wrap="square" rtlCol="0">
            <a:spAutoFit/>
          </a:bodyPr>
          <a:lstStyle/>
          <a:p>
            <a:r>
              <a:rPr lang="en-GB" dirty="0">
                <a:solidFill>
                  <a:schemeClr val="bg1"/>
                </a:solidFill>
              </a:rPr>
              <a:t>Insights &amp; Recommendations: The Power BI dashboard will provide valuable insights into customer preferences, popular film categories, peak rental periods, and staff productivity. It will identify high-value customers, top-performing films, and opportunities for optimizing inventory levels. Based on the analysis, the dashboard will recommend targeted marketing campaigns, film collection enhancements, and staff training initiatives to improve overall business performance.</a:t>
            </a:r>
          </a:p>
          <a:p>
            <a:endParaRPr lang="en-GB" dirty="0">
              <a:solidFill>
                <a:schemeClr val="bg1"/>
              </a:solidFill>
            </a:endParaRPr>
          </a:p>
        </p:txBody>
      </p:sp>
      <p:pic>
        <p:nvPicPr>
          <p:cNvPr id="7" name="Picture 6">
            <a:extLst>
              <a:ext uri="{FF2B5EF4-FFF2-40B4-BE49-F238E27FC236}">
                <a16:creationId xmlns:a16="http://schemas.microsoft.com/office/drawing/2014/main" id="{3B17A6DF-3E4B-2025-B470-E0389F4959C7}"/>
              </a:ext>
            </a:extLst>
          </p:cNvPr>
          <p:cNvPicPr>
            <a:picLocks noChangeAspect="1"/>
          </p:cNvPicPr>
          <p:nvPr/>
        </p:nvPicPr>
        <p:blipFill>
          <a:blip r:embed="rId2"/>
          <a:stretch>
            <a:fillRect/>
          </a:stretch>
        </p:blipFill>
        <p:spPr>
          <a:xfrm>
            <a:off x="1024303" y="1224706"/>
            <a:ext cx="695422" cy="704948"/>
          </a:xfrm>
          <a:prstGeom prst="rect">
            <a:avLst/>
          </a:prstGeom>
        </p:spPr>
      </p:pic>
      <p:sp>
        <p:nvSpPr>
          <p:cNvPr id="8" name="Rectangle 7">
            <a:extLst>
              <a:ext uri="{FF2B5EF4-FFF2-40B4-BE49-F238E27FC236}">
                <a16:creationId xmlns:a16="http://schemas.microsoft.com/office/drawing/2014/main" id="{0A8F600B-A7E1-419A-E2F1-46453EC03C12}"/>
              </a:ext>
            </a:extLst>
          </p:cNvPr>
          <p:cNvSpPr/>
          <p:nvPr/>
        </p:nvSpPr>
        <p:spPr>
          <a:xfrm>
            <a:off x="516430" y="2735632"/>
            <a:ext cx="10986052" cy="1883797"/>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4AB9824-21B9-9165-BD0D-CE39148F628B}"/>
              </a:ext>
            </a:extLst>
          </p:cNvPr>
          <p:cNvSpPr txBox="1"/>
          <p:nvPr/>
        </p:nvSpPr>
        <p:spPr>
          <a:xfrm>
            <a:off x="2054087" y="2800367"/>
            <a:ext cx="9371940" cy="1754326"/>
          </a:xfrm>
          <a:prstGeom prst="rect">
            <a:avLst/>
          </a:prstGeom>
          <a:noFill/>
        </p:spPr>
        <p:txBody>
          <a:bodyPr wrap="square" rtlCol="0">
            <a:spAutoFit/>
          </a:bodyPr>
          <a:lstStyle/>
          <a:p>
            <a:r>
              <a:rPr lang="en-GB" dirty="0">
                <a:solidFill>
                  <a:schemeClr val="bg1"/>
                </a:solidFill>
              </a:rPr>
              <a:t>Report &amp; Presentation: The final deliverables will include a comprehensive report detailing the data sources, data modelling, and data cleaning processes used to create the Power BI dashboard. The report will present key insights derived from the dashboard's analysis and outline actionable recommendations for business improvement. The presentation will showcase the dashboard's visualizations, the significance of the findings, and how stakeholders can utilize the dashboard for effective decision-making.</a:t>
            </a:r>
          </a:p>
        </p:txBody>
      </p:sp>
      <p:pic>
        <p:nvPicPr>
          <p:cNvPr id="11" name="Picture 10">
            <a:extLst>
              <a:ext uri="{FF2B5EF4-FFF2-40B4-BE49-F238E27FC236}">
                <a16:creationId xmlns:a16="http://schemas.microsoft.com/office/drawing/2014/main" id="{9A5A95EE-3096-C1A3-7265-50C1BFBA1F8D}"/>
              </a:ext>
            </a:extLst>
          </p:cNvPr>
          <p:cNvPicPr>
            <a:picLocks noChangeAspect="1"/>
          </p:cNvPicPr>
          <p:nvPr/>
        </p:nvPicPr>
        <p:blipFill>
          <a:blip r:embed="rId3"/>
          <a:stretch>
            <a:fillRect/>
          </a:stretch>
        </p:blipFill>
        <p:spPr>
          <a:xfrm>
            <a:off x="1033829" y="3348871"/>
            <a:ext cx="685896" cy="657317"/>
          </a:xfrm>
          <a:prstGeom prst="rect">
            <a:avLst/>
          </a:prstGeom>
        </p:spPr>
      </p:pic>
      <p:sp>
        <p:nvSpPr>
          <p:cNvPr id="12" name="Rectangle 11">
            <a:extLst>
              <a:ext uri="{FF2B5EF4-FFF2-40B4-BE49-F238E27FC236}">
                <a16:creationId xmlns:a16="http://schemas.microsoft.com/office/drawing/2014/main" id="{8DD8E919-39BE-C752-2506-A8134680973D}"/>
              </a:ext>
            </a:extLst>
          </p:cNvPr>
          <p:cNvSpPr/>
          <p:nvPr/>
        </p:nvSpPr>
        <p:spPr>
          <a:xfrm>
            <a:off x="516430" y="4900717"/>
            <a:ext cx="10986052" cy="150008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FC68B61-3325-7CE5-7702-7178DD7915C0}"/>
              </a:ext>
            </a:extLst>
          </p:cNvPr>
          <p:cNvSpPr txBox="1"/>
          <p:nvPr/>
        </p:nvSpPr>
        <p:spPr>
          <a:xfrm>
            <a:off x="2054087" y="5050594"/>
            <a:ext cx="9358688" cy="1200329"/>
          </a:xfrm>
          <a:prstGeom prst="rect">
            <a:avLst/>
          </a:prstGeom>
          <a:noFill/>
        </p:spPr>
        <p:txBody>
          <a:bodyPr wrap="square" rtlCol="0">
            <a:spAutoFit/>
          </a:bodyPr>
          <a:lstStyle/>
          <a:p>
            <a:r>
              <a:rPr lang="en-GB" dirty="0">
                <a:solidFill>
                  <a:schemeClr val="bg1"/>
                </a:solidFill>
              </a:rPr>
              <a:t>The Power BI dashboard, along with the report and presentation, will serve as a valuable tool for rental store owners to gain a deeper understanding of their business. It will enable them to make informed decisions, optimize film inventory, enhance customer satisfaction, and achieve growth and success in the competitive DVD rental market.</a:t>
            </a:r>
          </a:p>
        </p:txBody>
      </p:sp>
      <p:pic>
        <p:nvPicPr>
          <p:cNvPr id="15" name="Picture 14">
            <a:extLst>
              <a:ext uri="{FF2B5EF4-FFF2-40B4-BE49-F238E27FC236}">
                <a16:creationId xmlns:a16="http://schemas.microsoft.com/office/drawing/2014/main" id="{26CF1007-D87D-6F7F-8BCE-9E874124F548}"/>
              </a:ext>
            </a:extLst>
          </p:cNvPr>
          <p:cNvPicPr>
            <a:picLocks noChangeAspect="1"/>
          </p:cNvPicPr>
          <p:nvPr/>
        </p:nvPicPr>
        <p:blipFill>
          <a:blip r:embed="rId4"/>
          <a:stretch>
            <a:fillRect/>
          </a:stretch>
        </p:blipFill>
        <p:spPr>
          <a:xfrm>
            <a:off x="1052882" y="5317336"/>
            <a:ext cx="666843" cy="666843"/>
          </a:xfrm>
          <a:prstGeom prst="rect">
            <a:avLst/>
          </a:prstGeom>
        </p:spPr>
      </p:pic>
    </p:spTree>
    <p:extLst>
      <p:ext uri="{BB962C8B-B14F-4D97-AF65-F5344CB8AC3E}">
        <p14:creationId xmlns:p14="http://schemas.microsoft.com/office/powerpoint/2010/main" val="123763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09C131-6A12-AAB1-5B98-2FF6FC19677F}"/>
              </a:ext>
            </a:extLst>
          </p:cNvPr>
          <p:cNvSpPr>
            <a:spLocks noGrp="1"/>
          </p:cNvSpPr>
          <p:nvPr>
            <p:ph type="sldNum" sz="quarter" idx="12"/>
          </p:nvPr>
        </p:nvSpPr>
        <p:spPr/>
        <p:txBody>
          <a:bodyPr/>
          <a:lstStyle/>
          <a:p>
            <a:fld id="{48F63A3B-78C7-47BE-AE5E-E10140E04643}" type="slidenum">
              <a:rPr lang="en-US" smtClean="0"/>
              <a:pPr/>
              <a:t>5</a:t>
            </a:fld>
            <a:endParaRPr lang="en-US" dirty="0"/>
          </a:p>
        </p:txBody>
      </p:sp>
      <p:sp>
        <p:nvSpPr>
          <p:cNvPr id="4" name="TextBox 3">
            <a:extLst>
              <a:ext uri="{FF2B5EF4-FFF2-40B4-BE49-F238E27FC236}">
                <a16:creationId xmlns:a16="http://schemas.microsoft.com/office/drawing/2014/main" id="{85605979-7622-858F-9B43-E01E35EC453F}"/>
              </a:ext>
            </a:extLst>
          </p:cNvPr>
          <p:cNvSpPr txBox="1"/>
          <p:nvPr/>
        </p:nvSpPr>
        <p:spPr>
          <a:xfrm>
            <a:off x="569843" y="225287"/>
            <a:ext cx="3763618" cy="523220"/>
          </a:xfrm>
          <a:prstGeom prst="rect">
            <a:avLst/>
          </a:prstGeom>
          <a:noFill/>
        </p:spPr>
        <p:txBody>
          <a:bodyPr wrap="square" rtlCol="0">
            <a:spAutoFit/>
          </a:bodyPr>
          <a:lstStyle/>
          <a:p>
            <a:r>
              <a:rPr lang="en-US" sz="2800" b="1" dirty="0">
                <a:solidFill>
                  <a:schemeClr val="accent3">
                    <a:lumMod val="75000"/>
                  </a:schemeClr>
                </a:solidFill>
              </a:rPr>
              <a:t>ER - Diagram</a:t>
            </a:r>
          </a:p>
        </p:txBody>
      </p:sp>
      <p:pic>
        <p:nvPicPr>
          <p:cNvPr id="6" name="Picture 5">
            <a:extLst>
              <a:ext uri="{FF2B5EF4-FFF2-40B4-BE49-F238E27FC236}">
                <a16:creationId xmlns:a16="http://schemas.microsoft.com/office/drawing/2014/main" id="{B159E20F-49E8-7031-53F3-FB39A6DFFAC7}"/>
              </a:ext>
            </a:extLst>
          </p:cNvPr>
          <p:cNvPicPr>
            <a:picLocks noChangeAspect="1"/>
          </p:cNvPicPr>
          <p:nvPr/>
        </p:nvPicPr>
        <p:blipFill>
          <a:blip r:embed="rId2"/>
          <a:stretch>
            <a:fillRect/>
          </a:stretch>
        </p:blipFill>
        <p:spPr>
          <a:xfrm>
            <a:off x="185530" y="932297"/>
            <a:ext cx="11714922" cy="5468504"/>
          </a:xfrm>
          <a:prstGeom prst="rect">
            <a:avLst/>
          </a:prstGeom>
        </p:spPr>
      </p:pic>
    </p:spTree>
    <p:extLst>
      <p:ext uri="{BB962C8B-B14F-4D97-AF65-F5344CB8AC3E}">
        <p14:creationId xmlns:p14="http://schemas.microsoft.com/office/powerpoint/2010/main" val="1074945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09C131-6A12-AAB1-5B98-2FF6FC19677F}"/>
              </a:ext>
            </a:extLst>
          </p:cNvPr>
          <p:cNvSpPr>
            <a:spLocks noGrp="1"/>
          </p:cNvSpPr>
          <p:nvPr>
            <p:ph type="sldNum" sz="quarter" idx="12"/>
          </p:nvPr>
        </p:nvSpPr>
        <p:spPr/>
        <p:txBody>
          <a:bodyPr/>
          <a:lstStyle/>
          <a:p>
            <a:fld id="{48F63A3B-78C7-47BE-AE5E-E10140E04643}" type="slidenum">
              <a:rPr lang="en-US" smtClean="0"/>
              <a:pPr/>
              <a:t>6</a:t>
            </a:fld>
            <a:endParaRPr lang="en-US" dirty="0"/>
          </a:p>
        </p:txBody>
      </p:sp>
      <p:sp>
        <p:nvSpPr>
          <p:cNvPr id="4" name="TextBox 3">
            <a:extLst>
              <a:ext uri="{FF2B5EF4-FFF2-40B4-BE49-F238E27FC236}">
                <a16:creationId xmlns:a16="http://schemas.microsoft.com/office/drawing/2014/main" id="{85605979-7622-858F-9B43-E01E35EC453F}"/>
              </a:ext>
            </a:extLst>
          </p:cNvPr>
          <p:cNvSpPr txBox="1"/>
          <p:nvPr/>
        </p:nvSpPr>
        <p:spPr>
          <a:xfrm>
            <a:off x="569843" y="225287"/>
            <a:ext cx="3763618" cy="523220"/>
          </a:xfrm>
          <a:prstGeom prst="rect">
            <a:avLst/>
          </a:prstGeom>
          <a:noFill/>
        </p:spPr>
        <p:txBody>
          <a:bodyPr wrap="square" rtlCol="0">
            <a:spAutoFit/>
          </a:bodyPr>
          <a:lstStyle/>
          <a:p>
            <a:r>
              <a:rPr lang="en-US" sz="2800" b="1" dirty="0">
                <a:solidFill>
                  <a:schemeClr val="accent3">
                    <a:lumMod val="75000"/>
                  </a:schemeClr>
                </a:solidFill>
              </a:rPr>
              <a:t>ER - Diagram</a:t>
            </a:r>
          </a:p>
        </p:txBody>
      </p:sp>
      <p:pic>
        <p:nvPicPr>
          <p:cNvPr id="5" name="Picture 4">
            <a:extLst>
              <a:ext uri="{FF2B5EF4-FFF2-40B4-BE49-F238E27FC236}">
                <a16:creationId xmlns:a16="http://schemas.microsoft.com/office/drawing/2014/main" id="{D9C6BD24-D0D4-B487-F3C8-62C745C5FF0E}"/>
              </a:ext>
            </a:extLst>
          </p:cNvPr>
          <p:cNvPicPr>
            <a:picLocks noChangeAspect="1"/>
          </p:cNvPicPr>
          <p:nvPr/>
        </p:nvPicPr>
        <p:blipFill>
          <a:blip r:embed="rId2"/>
          <a:stretch>
            <a:fillRect/>
          </a:stretch>
        </p:blipFill>
        <p:spPr>
          <a:xfrm>
            <a:off x="450574" y="1007730"/>
            <a:ext cx="10975453" cy="5484618"/>
          </a:xfrm>
          <a:prstGeom prst="rect">
            <a:avLst/>
          </a:prstGeom>
        </p:spPr>
      </p:pic>
    </p:spTree>
    <p:extLst>
      <p:ext uri="{BB962C8B-B14F-4D97-AF65-F5344CB8AC3E}">
        <p14:creationId xmlns:p14="http://schemas.microsoft.com/office/powerpoint/2010/main" val="1088933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1A71411-7045-28D9-6B3A-4633178FD423}"/>
              </a:ext>
            </a:extLst>
          </p:cNvPr>
          <p:cNvSpPr>
            <a:spLocks noGrp="1"/>
          </p:cNvSpPr>
          <p:nvPr>
            <p:ph type="title"/>
          </p:nvPr>
        </p:nvSpPr>
        <p:spPr>
          <a:xfrm>
            <a:off x="2054087" y="1699591"/>
            <a:ext cx="8083825" cy="2844977"/>
          </a:xfrm>
        </p:spPr>
        <p:txBody>
          <a:bodyPr/>
          <a:lstStyle/>
          <a:p>
            <a:r>
              <a:rPr lang="en-US" dirty="0"/>
              <a:t>Power BI Problem Statement</a:t>
            </a:r>
          </a:p>
        </p:txBody>
      </p:sp>
      <p:sp>
        <p:nvSpPr>
          <p:cNvPr id="3" name="Slide Number Placeholder 2">
            <a:extLst>
              <a:ext uri="{FF2B5EF4-FFF2-40B4-BE49-F238E27FC236}">
                <a16:creationId xmlns:a16="http://schemas.microsoft.com/office/drawing/2014/main" id="{0646A38F-5929-4C98-5586-0CEE1B9BF3DD}"/>
              </a:ext>
            </a:extLst>
          </p:cNvPr>
          <p:cNvSpPr>
            <a:spLocks noGrp="1"/>
          </p:cNvSpPr>
          <p:nvPr>
            <p:ph type="sldNum" sz="quarter" idx="4294967295"/>
          </p:nvPr>
        </p:nvSpPr>
        <p:spPr>
          <a:xfrm>
            <a:off x="11204575" y="457200"/>
            <a:ext cx="987425" cy="244475"/>
          </a:xfrm>
        </p:spPr>
        <p:txBody>
          <a:bodyPr/>
          <a:lstStyle/>
          <a:p>
            <a:fld id="{48F63A3B-78C7-47BE-AE5E-E10140E04643}" type="slidenum">
              <a:rPr lang="en-US" smtClean="0"/>
              <a:pPr/>
              <a:t>7</a:t>
            </a:fld>
            <a:endParaRPr lang="en-US" dirty="0"/>
          </a:p>
        </p:txBody>
      </p:sp>
    </p:spTree>
    <p:extLst>
      <p:ext uri="{BB962C8B-B14F-4D97-AF65-F5344CB8AC3E}">
        <p14:creationId xmlns:p14="http://schemas.microsoft.com/office/powerpoint/2010/main" val="3283785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1B82AA-F01F-F57C-0019-7ED91376E17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16948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78793-B176-2C47-788D-B81C562A1BA8}"/>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
        <p:nvSpPr>
          <p:cNvPr id="4" name="TextBox 3">
            <a:extLst>
              <a:ext uri="{FF2B5EF4-FFF2-40B4-BE49-F238E27FC236}">
                <a16:creationId xmlns:a16="http://schemas.microsoft.com/office/drawing/2014/main" id="{7EF7E593-F8CE-7B67-3CBC-C6B3ECED5965}"/>
              </a:ext>
            </a:extLst>
          </p:cNvPr>
          <p:cNvSpPr txBox="1"/>
          <p:nvPr/>
        </p:nvSpPr>
        <p:spPr>
          <a:xfrm>
            <a:off x="2345635" y="102396"/>
            <a:ext cx="5330027" cy="954107"/>
          </a:xfrm>
          <a:prstGeom prst="rect">
            <a:avLst/>
          </a:prstGeom>
          <a:noFill/>
        </p:spPr>
        <p:txBody>
          <a:bodyPr wrap="square" rtlCol="0">
            <a:spAutoFit/>
          </a:bodyPr>
          <a:lstStyle/>
          <a:p>
            <a:r>
              <a:rPr lang="en-US" sz="2800" dirty="0"/>
              <a:t>How does the sales revenue vary by month? </a:t>
            </a:r>
          </a:p>
        </p:txBody>
      </p:sp>
      <p:pic>
        <p:nvPicPr>
          <p:cNvPr id="6" name="Picture 5">
            <a:extLst>
              <a:ext uri="{FF2B5EF4-FFF2-40B4-BE49-F238E27FC236}">
                <a16:creationId xmlns:a16="http://schemas.microsoft.com/office/drawing/2014/main" id="{2186857E-4E0E-C55F-6D90-D758FFA70B7C}"/>
              </a:ext>
            </a:extLst>
          </p:cNvPr>
          <p:cNvPicPr>
            <a:picLocks noChangeAspect="1"/>
          </p:cNvPicPr>
          <p:nvPr/>
        </p:nvPicPr>
        <p:blipFill>
          <a:blip r:embed="rId2"/>
          <a:stretch>
            <a:fillRect/>
          </a:stretch>
        </p:blipFill>
        <p:spPr>
          <a:xfrm>
            <a:off x="1" y="2148242"/>
            <a:ext cx="7675662" cy="3795657"/>
          </a:xfrm>
          <a:prstGeom prst="rect">
            <a:avLst/>
          </a:prstGeom>
        </p:spPr>
      </p:pic>
      <p:sp>
        <p:nvSpPr>
          <p:cNvPr id="2" name="TextBox 1">
            <a:extLst>
              <a:ext uri="{FF2B5EF4-FFF2-40B4-BE49-F238E27FC236}">
                <a16:creationId xmlns:a16="http://schemas.microsoft.com/office/drawing/2014/main" id="{FA370F78-8DE8-B64B-4FFA-4CB783E5717A}"/>
              </a:ext>
            </a:extLst>
          </p:cNvPr>
          <p:cNvSpPr txBox="1"/>
          <p:nvPr/>
        </p:nvSpPr>
        <p:spPr>
          <a:xfrm>
            <a:off x="7938052" y="2148242"/>
            <a:ext cx="3935896" cy="1754326"/>
          </a:xfrm>
          <a:prstGeom prst="rect">
            <a:avLst/>
          </a:prstGeom>
          <a:noFill/>
        </p:spPr>
        <p:txBody>
          <a:bodyPr wrap="square" rtlCol="0">
            <a:spAutoFit/>
          </a:bodyPr>
          <a:lstStyle/>
          <a:p>
            <a:r>
              <a:rPr lang="en-US" dirty="0"/>
              <a:t>Based on the data provided, we observe that sales revenue experiences a gradual increase starting in June, reaches its zenith in July, and then undergoes a gradual decline of approximately 15%.</a:t>
            </a:r>
          </a:p>
        </p:txBody>
      </p:sp>
    </p:spTree>
    <p:extLst>
      <p:ext uri="{BB962C8B-B14F-4D97-AF65-F5344CB8AC3E}">
        <p14:creationId xmlns:p14="http://schemas.microsoft.com/office/powerpoint/2010/main" val="1646839268"/>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LW_V5" id="{4FE3E7F2-DE97-43FB-9854-C2719499B15F}" vid="{37DF82F1-E382-44D9-A149-92ACBBF70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D542F6-3184-4387-BE39-8DA735EB550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2D6F65D-59DB-459C-812A-E954DE5F0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117FA41-AE03-4A0A-A9B0-817CABD0947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{3134BE90-B779-4880-A102-1A8E1DC36CB6}tf78438558_win32</Template>
  <TotalTime>999</TotalTime>
  <Words>2054</Words>
  <Application>Microsoft Office PowerPoint</Application>
  <PresentationFormat>Widescreen</PresentationFormat>
  <Paragraphs>105</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Arial Black</vt:lpstr>
      <vt:lpstr>Calibri</vt:lpstr>
      <vt:lpstr>Sabon Next LT</vt:lpstr>
      <vt:lpstr>Custom</vt:lpstr>
      <vt:lpstr>PowerPoint Presentation</vt:lpstr>
      <vt:lpstr>PowerPoint Presentation</vt:lpstr>
      <vt:lpstr>PowerPoint Presentation</vt:lpstr>
      <vt:lpstr>PowerPoint Presentation</vt:lpstr>
      <vt:lpstr>PowerPoint Presentation</vt:lpstr>
      <vt:lpstr>PowerPoint Presentation</vt:lpstr>
      <vt:lpstr>Power BI 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Rushikesh S Sathe</dc:creator>
  <cp:lastModifiedBy>Rushikesh S Sathe</cp:lastModifiedBy>
  <cp:revision>32</cp:revision>
  <dcterms:created xsi:type="dcterms:W3CDTF">2023-09-27T06:32:55Z</dcterms:created>
  <dcterms:modified xsi:type="dcterms:W3CDTF">2023-10-01T08:47:30Z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